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4"/>
    <p:sldMasterId id="2147483674" r:id="rId5"/>
  </p:sldMasterIdLst>
  <p:notesMasterIdLst>
    <p:notesMasterId r:id="rId13"/>
  </p:notesMasterIdLst>
  <p:handoutMasterIdLst>
    <p:handoutMasterId r:id="rId14"/>
  </p:handoutMasterIdLst>
  <p:sldIdLst>
    <p:sldId id="280" r:id="rId6"/>
    <p:sldId id="274" r:id="rId7"/>
    <p:sldId id="276" r:id="rId8"/>
    <p:sldId id="277" r:id="rId9"/>
    <p:sldId id="275" r:id="rId10"/>
    <p:sldId id="278" r:id="rId11"/>
    <p:sldId id="279" r:id="rId12"/>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Roboto" panose="020B0604020202020204" charset="0"/>
      <p:regular r:id="rId21"/>
      <p:bold r:id="rId22"/>
      <p:italic r:id="rId23"/>
      <p:boldItalic r:id="rId24"/>
    </p:embeddedFont>
    <p:embeddedFont>
      <p:font typeface="Twinkl" panose="020B0604020202020204"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4" pos="453" userDrawn="1">
          <p15:clr>
            <a:srgbClr val="A4A3A4"/>
          </p15:clr>
        </p15:guide>
        <p15:guide id="5" orient="horz" pos="3974" userDrawn="1">
          <p15:clr>
            <a:srgbClr val="A4A3A4"/>
          </p15:clr>
        </p15:guide>
        <p15:guide id="6" pos="7227" userDrawn="1">
          <p15:clr>
            <a:srgbClr val="A4A3A4"/>
          </p15:clr>
        </p15:guide>
        <p15:guide id="7" orient="horz" pos="346" userDrawn="1">
          <p15:clr>
            <a:srgbClr val="A4A3A4"/>
          </p15:clr>
        </p15:guide>
        <p15:guide id="8" pos="635" userDrawn="1">
          <p15:clr>
            <a:srgbClr val="A4A3A4"/>
          </p15:clr>
        </p15:guide>
        <p15:guide id="9" orient="horz" pos="482" userDrawn="1">
          <p15:clr>
            <a:srgbClr val="A4A3A4"/>
          </p15:clr>
        </p15:guide>
        <p15:guide id="10" orient="horz" pos="3838" userDrawn="1">
          <p15:clr>
            <a:srgbClr val="A4A3A4"/>
          </p15:clr>
        </p15:guide>
        <p15:guide id="11" pos="704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DFC"/>
    <a:srgbClr val="4DB1E3"/>
    <a:srgbClr val="21A6F9"/>
    <a:srgbClr val="E34192"/>
    <a:srgbClr val="18A0DB"/>
    <a:srgbClr val="DE1E5A"/>
    <a:srgbClr val="BC0105"/>
    <a:srgbClr val="80C1EB"/>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4660"/>
  </p:normalViewPr>
  <p:slideViewPr>
    <p:cSldViewPr snapToGrid="0" showGuides="1">
      <p:cViewPr varScale="1">
        <p:scale>
          <a:sx n="114" d="100"/>
          <a:sy n="114" d="100"/>
        </p:scale>
        <p:origin x="642" y="114"/>
      </p:cViewPr>
      <p:guideLst>
        <p:guide orient="horz" pos="2160"/>
        <p:guide pos="3840"/>
        <p:guide pos="453"/>
        <p:guide orient="horz" pos="3974"/>
        <p:guide pos="7227"/>
        <p:guide orient="horz" pos="346"/>
        <p:guide pos="635"/>
        <p:guide orient="horz" pos="482"/>
        <p:guide orient="horz" pos="3838"/>
        <p:guide pos="7045"/>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24/02/2026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24/02/2026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s://www.twinkl.co.uk/resources/educational-resources"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www.twinkl.co.uk/resources/educational-resources" TargetMode="External"/><Relationship Id="rId2" Type="http://schemas.openxmlformats.org/officeDocument/2006/relationships/hyperlink" Target="https://www.twinkl.co.uk/"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s://www.twinkl.co.uk/resources/educational-resources"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1007533" y="2209046"/>
            <a:ext cx="3176883"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4507559" y="2209046"/>
            <a:ext cx="3176883"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8007584" y="2209046"/>
            <a:ext cx="3176883"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450860" y="2435955"/>
            <a:ext cx="2290233"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450860" y="3771618"/>
            <a:ext cx="2290233"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609601" y="6283684"/>
            <a:ext cx="10960100"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601016" y="5938339"/>
            <a:ext cx="10968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870901" y="1186619"/>
            <a:ext cx="3313516"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4370926" y="1186619"/>
            <a:ext cx="3313516"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7870951" y="1186619"/>
            <a:ext cx="3313516"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4960408" y="2435956"/>
            <a:ext cx="2271184"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8152483" y="3710564"/>
            <a:ext cx="2887085"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152459" y="2435956"/>
            <a:ext cx="2887133"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8152483" y="2862123"/>
            <a:ext cx="2887133"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1007534" y="668014"/>
            <a:ext cx="10176933"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3579B32-C5B7-4991-8DD5-110F41F7D7E7}" type="datetimeFigureOut">
              <a:rPr lang="en-GB" smtClean="0"/>
              <a:t>24/02/2026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9F333A-BCE8-49BF-A488-E5A3AC1D4BC1}" type="slidenum">
              <a:rPr lang="en-GB" smtClean="0"/>
              <a:t>‹#›</a:t>
            </a:fld>
            <a:endParaRPr lang="en-GB"/>
          </a:p>
        </p:txBody>
      </p:sp>
    </p:spTree>
    <p:extLst>
      <p:ext uri="{BB962C8B-B14F-4D97-AF65-F5344CB8AC3E}">
        <p14:creationId xmlns:p14="http://schemas.microsoft.com/office/powerpoint/2010/main" val="92696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3579B32-C5B7-4991-8DD5-110F41F7D7E7}" type="datetimeFigureOut">
              <a:rPr lang="en-GB" smtClean="0"/>
              <a:t>24/02/2026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9F333A-BCE8-49BF-A488-E5A3AC1D4BC1}" type="slidenum">
              <a:rPr lang="en-GB" smtClean="0"/>
              <a:t>‹#›</a:t>
            </a:fld>
            <a:endParaRPr lang="en-GB"/>
          </a:p>
        </p:txBody>
      </p:sp>
    </p:spTree>
    <p:extLst>
      <p:ext uri="{BB962C8B-B14F-4D97-AF65-F5344CB8AC3E}">
        <p14:creationId xmlns:p14="http://schemas.microsoft.com/office/powerpoint/2010/main" val="3744258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579B32-C5B7-4991-8DD5-110F41F7D7E7}" type="datetimeFigureOut">
              <a:rPr lang="en-GB" smtClean="0"/>
              <a:t>24/02/2026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9F333A-BCE8-49BF-A488-E5A3AC1D4BC1}" type="slidenum">
              <a:rPr lang="en-GB" smtClean="0"/>
              <a:t>‹#›</a:t>
            </a:fld>
            <a:endParaRPr lang="en-GB"/>
          </a:p>
        </p:txBody>
      </p:sp>
    </p:spTree>
    <p:extLst>
      <p:ext uri="{BB962C8B-B14F-4D97-AF65-F5344CB8AC3E}">
        <p14:creationId xmlns:p14="http://schemas.microsoft.com/office/powerpoint/2010/main" val="461709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3579B32-C5B7-4991-8DD5-110F41F7D7E7}" type="datetimeFigureOut">
              <a:rPr lang="en-GB" smtClean="0"/>
              <a:t>24/02/2026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9F333A-BCE8-49BF-A488-E5A3AC1D4BC1}" type="slidenum">
              <a:rPr lang="en-GB" smtClean="0"/>
              <a:t>‹#›</a:t>
            </a:fld>
            <a:endParaRPr lang="en-GB"/>
          </a:p>
        </p:txBody>
      </p:sp>
    </p:spTree>
    <p:extLst>
      <p:ext uri="{BB962C8B-B14F-4D97-AF65-F5344CB8AC3E}">
        <p14:creationId xmlns:p14="http://schemas.microsoft.com/office/powerpoint/2010/main" val="1770287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3579B32-C5B7-4991-8DD5-110F41F7D7E7}" type="datetimeFigureOut">
              <a:rPr lang="en-GB" smtClean="0"/>
              <a:t>24/02/2026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9F333A-BCE8-49BF-A488-E5A3AC1D4BC1}" type="slidenum">
              <a:rPr lang="en-GB" smtClean="0"/>
              <a:t>‹#›</a:t>
            </a:fld>
            <a:endParaRPr lang="en-GB"/>
          </a:p>
        </p:txBody>
      </p:sp>
    </p:spTree>
    <p:extLst>
      <p:ext uri="{BB962C8B-B14F-4D97-AF65-F5344CB8AC3E}">
        <p14:creationId xmlns:p14="http://schemas.microsoft.com/office/powerpoint/2010/main" val="1926288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579B32-C5B7-4991-8DD5-110F41F7D7E7}"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9F333A-BCE8-49BF-A488-E5A3AC1D4BC1}" type="slidenum">
              <a:rPr lang="en-GB" smtClean="0"/>
              <a:t>‹#›</a:t>
            </a:fld>
            <a:endParaRPr lang="en-GB"/>
          </a:p>
        </p:txBody>
      </p:sp>
    </p:spTree>
    <p:extLst>
      <p:ext uri="{BB962C8B-B14F-4D97-AF65-F5344CB8AC3E}">
        <p14:creationId xmlns:p14="http://schemas.microsoft.com/office/powerpoint/2010/main" val="1165224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579B32-C5B7-4991-8DD5-110F41F7D7E7}"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9F333A-BCE8-49BF-A488-E5A3AC1D4BC1}" type="slidenum">
              <a:rPr lang="en-GB" smtClean="0"/>
              <a:t>‹#›</a:t>
            </a:fld>
            <a:endParaRPr lang="en-GB"/>
          </a:p>
        </p:txBody>
      </p:sp>
    </p:spTree>
    <p:extLst>
      <p:ext uri="{BB962C8B-B14F-4D97-AF65-F5344CB8AC3E}">
        <p14:creationId xmlns:p14="http://schemas.microsoft.com/office/powerpoint/2010/main" val="803885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a:hlinkClick r:id="rId2"/>
            <a:extLst>
              <a:ext uri="{FF2B5EF4-FFF2-40B4-BE49-F238E27FC236}">
                <a16:creationId xmlns:a16="http://schemas.microsoft.com/office/drawing/2014/main" id="{98C16C3E-4963-E8C3-63FC-1989EF6CE323}"/>
              </a:ext>
            </a:extLst>
          </p:cNvPr>
          <p:cNvSpPr/>
          <p:nvPr userDrawn="1"/>
        </p:nvSpPr>
        <p:spPr>
          <a:xfrm>
            <a:off x="11416145" y="6650182"/>
            <a:ext cx="775855"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465208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hlinkClick r:id="rId2"/>
          </p:cNvPr>
          <p:cNvSpPr/>
          <p:nvPr userDrawn="1"/>
        </p:nvSpPr>
        <p:spPr>
          <a:xfrm>
            <a:off x="5516880" y="3152488"/>
            <a:ext cx="115824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Rectangle 2">
            <a:hlinkClick r:id="rId3"/>
            <a:extLst>
              <a:ext uri="{FF2B5EF4-FFF2-40B4-BE49-F238E27FC236}">
                <a16:creationId xmlns:a16="http://schemas.microsoft.com/office/drawing/2014/main" id="{B763C715-E4E1-1F0E-E1B8-3DEEA4C343F6}"/>
              </a:ext>
            </a:extLst>
          </p:cNvPr>
          <p:cNvSpPr/>
          <p:nvPr userDrawn="1"/>
        </p:nvSpPr>
        <p:spPr>
          <a:xfrm>
            <a:off x="133004" y="5910349"/>
            <a:ext cx="1529541" cy="798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Rectangle 3">
            <a:hlinkClick r:id="rId3"/>
            <a:extLst>
              <a:ext uri="{FF2B5EF4-FFF2-40B4-BE49-F238E27FC236}">
                <a16:creationId xmlns:a16="http://schemas.microsoft.com/office/drawing/2014/main" id="{30873BF2-DC52-6D3E-5C4A-3B8299056784}"/>
              </a:ext>
            </a:extLst>
          </p:cNvPr>
          <p:cNvSpPr/>
          <p:nvPr userDrawn="1"/>
        </p:nvSpPr>
        <p:spPr>
          <a:xfrm>
            <a:off x="11194473" y="6059978"/>
            <a:ext cx="864523" cy="648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537040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670985" y="2930435"/>
            <a:ext cx="10850032"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670985" y="512764"/>
            <a:ext cx="10850032"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1007535" y="1037017"/>
            <a:ext cx="10176932" cy="108763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1007535" y="3445623"/>
            <a:ext cx="10176932" cy="108763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1007534" y="512764"/>
            <a:ext cx="10176933"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1007532" y="2930435"/>
            <a:ext cx="10176933"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
        <p:nvSpPr>
          <p:cNvPr id="9" name="Rectangle 8">
            <a:hlinkClick r:id="rId2"/>
            <a:extLst>
              <a:ext uri="{FF2B5EF4-FFF2-40B4-BE49-F238E27FC236}">
                <a16:creationId xmlns:a16="http://schemas.microsoft.com/office/drawing/2014/main" id="{38B8D7A3-04BC-1480-AEBC-9F6BEAF88633}"/>
              </a:ext>
            </a:extLst>
          </p:cNvPr>
          <p:cNvSpPr/>
          <p:nvPr userDrawn="1"/>
        </p:nvSpPr>
        <p:spPr>
          <a:xfrm>
            <a:off x="11416145" y="6650182"/>
            <a:ext cx="775855"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609601" y="6283684"/>
            <a:ext cx="10960100"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991781" y="1681195"/>
            <a:ext cx="10192684" cy="1864341"/>
            <a:chOff x="743837" y="1344834"/>
            <a:chExt cx="7644513" cy="1864341"/>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590381"/>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991782" y="1163961"/>
            <a:ext cx="10192684"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1007534" y="668014"/>
            <a:ext cx="10176933"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609601" y="6283684"/>
            <a:ext cx="10960100"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991782" y="1163961"/>
            <a:ext cx="10192684"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991783" y="1681195"/>
            <a:ext cx="10192684" cy="1787397"/>
            <a:chOff x="743837" y="1344834"/>
            <a:chExt cx="7644513" cy="1787397"/>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513437"/>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1007534" y="668014"/>
            <a:ext cx="10176933"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609601" y="6283684"/>
            <a:ext cx="10960100"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991782" y="1163961"/>
            <a:ext cx="10192684"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977439" y="1681196"/>
            <a:ext cx="10191277" cy="2218284"/>
            <a:chOff x="744892" y="3707365"/>
            <a:chExt cx="7643458" cy="2218284"/>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1944324"/>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1007534" y="668014"/>
            <a:ext cx="10176933"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609601" y="6283684"/>
            <a:ext cx="10960100"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991782" y="1163961"/>
            <a:ext cx="10192684"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977439" y="3957995"/>
            <a:ext cx="10191277" cy="1571953"/>
            <a:chOff x="744892" y="3707365"/>
            <a:chExt cx="7643458" cy="1571953"/>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297993"/>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1007534" y="668014"/>
            <a:ext cx="10176933"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981091" y="1678482"/>
            <a:ext cx="10191277" cy="1571953"/>
            <a:chOff x="744892" y="3707365"/>
            <a:chExt cx="7643458" cy="1571953"/>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297993"/>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3579B32-C5B7-4991-8DD5-110F41F7D7E7}"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9F333A-BCE8-49BF-A488-E5A3AC1D4BC1}" type="slidenum">
              <a:rPr lang="en-GB" smtClean="0"/>
              <a:t>‹#›</a:t>
            </a:fld>
            <a:endParaRPr lang="en-GB"/>
          </a:p>
        </p:txBody>
      </p:sp>
    </p:spTree>
    <p:extLst>
      <p:ext uri="{BB962C8B-B14F-4D97-AF65-F5344CB8AC3E}">
        <p14:creationId xmlns:p14="http://schemas.microsoft.com/office/powerpoint/2010/main" val="226129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3579B32-C5B7-4991-8DD5-110F41F7D7E7}"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9F333A-BCE8-49BF-A488-E5A3AC1D4BC1}" type="slidenum">
              <a:rPr lang="en-GB" smtClean="0"/>
              <a:t>‹#›</a:t>
            </a:fld>
            <a:endParaRPr lang="en-GB"/>
          </a:p>
        </p:txBody>
      </p:sp>
    </p:spTree>
    <p:extLst>
      <p:ext uri="{BB962C8B-B14F-4D97-AF65-F5344CB8AC3E}">
        <p14:creationId xmlns:p14="http://schemas.microsoft.com/office/powerpoint/2010/main" val="32623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3579B32-C5B7-4991-8DD5-110F41F7D7E7}"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9F333A-BCE8-49BF-A488-E5A3AC1D4BC1}" type="slidenum">
              <a:rPr lang="en-GB" smtClean="0"/>
              <a:t>‹#›</a:t>
            </a:fld>
            <a:endParaRPr lang="en-GB"/>
          </a:p>
        </p:txBody>
      </p:sp>
    </p:spTree>
    <p:extLst>
      <p:ext uri="{BB962C8B-B14F-4D97-AF65-F5344CB8AC3E}">
        <p14:creationId xmlns:p14="http://schemas.microsoft.com/office/powerpoint/2010/main" val="359493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3579B32-C5B7-4991-8DD5-110F41F7D7E7}" type="datetimeFigureOut">
              <a:rPr lang="en-GB" smtClean="0"/>
              <a:t>24/02/2026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9F333A-BCE8-49BF-A488-E5A3AC1D4BC1}" type="slidenum">
              <a:rPr lang="en-GB" smtClean="0"/>
              <a:t>‹#›</a:t>
            </a:fld>
            <a:endParaRPr lang="en-GB"/>
          </a:p>
        </p:txBody>
      </p:sp>
    </p:spTree>
    <p:extLst>
      <p:ext uri="{BB962C8B-B14F-4D97-AF65-F5344CB8AC3E}">
        <p14:creationId xmlns:p14="http://schemas.microsoft.com/office/powerpoint/2010/main" val="18959860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hyperlink" Target="https://www.twinkl.co.uk/resources/educational-resources" TargetMode="External"/><Relationship Id="rId2" Type="http://schemas.openxmlformats.org/officeDocument/2006/relationships/slideLayout" Target="../slideLayouts/slideLayout7.xml"/><Relationship Id="rId16"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alphaModFix amt="83000"/>
            <a:lum/>
          </a:blip>
          <a:srcRect/>
          <a:stretch>
            <a:fillRect l="-40000" r="-4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83000"/>
            <a:lum/>
          </a:blip>
          <a:srcRect/>
          <a:stretch>
            <a:fillRect l="-40000" r="-4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2/24/2026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hlinkClick r:id="rId17"/>
            <a:extLst>
              <a:ext uri="{FF2B5EF4-FFF2-40B4-BE49-F238E27FC236}">
                <a16:creationId xmlns:a16="http://schemas.microsoft.com/office/drawing/2014/main" id="{15973CA1-0F97-4051-9EDC-7D822F35EF2E}"/>
              </a:ext>
            </a:extLst>
          </p:cNvPr>
          <p:cNvSpPr/>
          <p:nvPr userDrawn="1"/>
        </p:nvSpPr>
        <p:spPr>
          <a:xfrm>
            <a:off x="11416145" y="6650182"/>
            <a:ext cx="775855" cy="207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41333704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1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7.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7.xml"/><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09663-D374-4FDC-881B-066BDC7BB31F}"/>
              </a:ext>
            </a:extLst>
          </p:cNvPr>
          <p:cNvSpPr>
            <a:spLocks noGrp="1"/>
          </p:cNvSpPr>
          <p:nvPr>
            <p:ph type="ctrTitle"/>
          </p:nvPr>
        </p:nvSpPr>
        <p:spPr/>
        <p:txBody>
          <a:bodyPr/>
          <a:lstStyle/>
          <a:p>
            <a:r>
              <a:rPr lang="en-GB" b="1" dirty="0"/>
              <a:t>Sherwood Forest Residential</a:t>
            </a:r>
          </a:p>
        </p:txBody>
      </p:sp>
      <p:sp>
        <p:nvSpPr>
          <p:cNvPr id="3" name="Subtitle 2">
            <a:extLst>
              <a:ext uri="{FF2B5EF4-FFF2-40B4-BE49-F238E27FC236}">
                <a16:creationId xmlns:a16="http://schemas.microsoft.com/office/drawing/2014/main" id="{936AE30E-A7B7-4FE3-95BF-736BD66614E8}"/>
              </a:ext>
            </a:extLst>
          </p:cNvPr>
          <p:cNvSpPr>
            <a:spLocks noGrp="1"/>
          </p:cNvSpPr>
          <p:nvPr>
            <p:ph type="subTitle" idx="1"/>
          </p:nvPr>
        </p:nvSpPr>
        <p:spPr/>
        <p:txBody>
          <a:bodyPr/>
          <a:lstStyle/>
          <a:p>
            <a:r>
              <a:rPr lang="en-GB" b="1" dirty="0"/>
              <a:t>7/5/26 – 8/5/26</a:t>
            </a:r>
          </a:p>
        </p:txBody>
      </p:sp>
    </p:spTree>
    <p:extLst>
      <p:ext uri="{BB962C8B-B14F-4D97-AF65-F5344CB8AC3E}">
        <p14:creationId xmlns:p14="http://schemas.microsoft.com/office/powerpoint/2010/main" val="2196081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FE9A2CB-112B-9588-00EF-9311F9018845}"/>
              </a:ext>
            </a:extLst>
          </p:cNvPr>
          <p:cNvSpPr/>
          <p:nvPr/>
        </p:nvSpPr>
        <p:spPr>
          <a:xfrm>
            <a:off x="239947" y="1344667"/>
            <a:ext cx="4993533" cy="5155626"/>
          </a:xfrm>
          <a:prstGeom prst="roundRect">
            <a:avLst>
              <a:gd name="adj" fmla="val 91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Rounded Corners 2">
            <a:extLst>
              <a:ext uri="{FF2B5EF4-FFF2-40B4-BE49-F238E27FC236}">
                <a16:creationId xmlns:a16="http://schemas.microsoft.com/office/drawing/2014/main" id="{7A6B963B-0724-3705-3C77-9EA3A0E8C834}"/>
              </a:ext>
            </a:extLst>
          </p:cNvPr>
          <p:cNvSpPr/>
          <p:nvPr/>
        </p:nvSpPr>
        <p:spPr>
          <a:xfrm>
            <a:off x="239948" y="340023"/>
            <a:ext cx="11618069" cy="904088"/>
          </a:xfrm>
          <a:prstGeom prst="roundRect">
            <a:avLst>
              <a:gd name="adj" fmla="val 91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232B657-10EF-169D-7EC1-6B28E23176E5}"/>
              </a:ext>
            </a:extLst>
          </p:cNvPr>
          <p:cNvSpPr txBox="1"/>
          <p:nvPr/>
        </p:nvSpPr>
        <p:spPr>
          <a:xfrm>
            <a:off x="391398" y="1404595"/>
            <a:ext cx="4754533" cy="4524315"/>
          </a:xfrm>
          <a:prstGeom prst="rect">
            <a:avLst/>
          </a:prstGeom>
          <a:noFill/>
        </p:spPr>
        <p:txBody>
          <a:bodyPr wrap="square">
            <a:spAutoFit/>
          </a:bodyPr>
          <a:lstStyle/>
          <a:p>
            <a:r>
              <a:rPr lang="en-US" b="1" dirty="0">
                <a:solidFill>
                  <a:srgbClr val="172B4D"/>
                </a:solidFill>
              </a:rPr>
              <a:t>09:30 – </a:t>
            </a:r>
            <a:r>
              <a:rPr lang="en-US" dirty="0">
                <a:solidFill>
                  <a:srgbClr val="172B4D"/>
                </a:solidFill>
              </a:rPr>
              <a:t>Bus leaves Rise Park</a:t>
            </a:r>
          </a:p>
          <a:p>
            <a:r>
              <a:rPr lang="en-US" b="1" dirty="0">
                <a:solidFill>
                  <a:srgbClr val="172B4D"/>
                </a:solidFill>
              </a:rPr>
              <a:t>10:30 – </a:t>
            </a:r>
            <a:r>
              <a:rPr lang="en-US" dirty="0">
                <a:solidFill>
                  <a:srgbClr val="172B4D"/>
                </a:solidFill>
              </a:rPr>
              <a:t>Arrive at Sherwood Pines</a:t>
            </a:r>
          </a:p>
          <a:p>
            <a:endParaRPr lang="en-US" dirty="0">
              <a:solidFill>
                <a:srgbClr val="172B4D"/>
              </a:solidFill>
            </a:endParaRPr>
          </a:p>
          <a:p>
            <a:r>
              <a:rPr lang="en-US" b="1" dirty="0">
                <a:solidFill>
                  <a:srgbClr val="172B4D"/>
                </a:solidFill>
              </a:rPr>
              <a:t>Activity 1 – Go Ape!</a:t>
            </a:r>
          </a:p>
          <a:p>
            <a:r>
              <a:rPr lang="en-US" dirty="0">
                <a:solidFill>
                  <a:srgbClr val="172B4D"/>
                </a:solidFill>
              </a:rPr>
              <a:t>In small groups, with help of expert instructors and teachers, we will climb high up into the trees on the exciting high ropes course!</a:t>
            </a:r>
          </a:p>
          <a:p>
            <a:endParaRPr lang="en-US" dirty="0">
              <a:solidFill>
                <a:srgbClr val="172B4D"/>
              </a:solidFill>
            </a:endParaRPr>
          </a:p>
          <a:p>
            <a:r>
              <a:rPr lang="en-US" b="1" dirty="0">
                <a:solidFill>
                  <a:srgbClr val="172B4D"/>
                </a:solidFill>
              </a:rPr>
              <a:t>12:30 - </a:t>
            </a:r>
            <a:r>
              <a:rPr lang="en-US" dirty="0">
                <a:solidFill>
                  <a:srgbClr val="172B4D"/>
                </a:solidFill>
              </a:rPr>
              <a:t>Packed Lunch Picnic </a:t>
            </a:r>
          </a:p>
          <a:p>
            <a:endParaRPr lang="en-US" b="1" dirty="0">
              <a:solidFill>
                <a:srgbClr val="172B4D"/>
              </a:solidFill>
            </a:endParaRPr>
          </a:p>
          <a:p>
            <a:r>
              <a:rPr lang="en-US" b="1" dirty="0">
                <a:solidFill>
                  <a:srgbClr val="172B4D"/>
                </a:solidFill>
              </a:rPr>
              <a:t>Activity 2 – Forest Exploration</a:t>
            </a:r>
          </a:p>
          <a:p>
            <a:r>
              <a:rPr lang="en-US" dirty="0">
                <a:solidFill>
                  <a:srgbClr val="172B4D"/>
                </a:solidFill>
              </a:rPr>
              <a:t>Exploring Sherwood Pines, following trails, creating games and making memories!</a:t>
            </a:r>
          </a:p>
          <a:p>
            <a:endParaRPr lang="en-US" b="1" dirty="0">
              <a:solidFill>
                <a:srgbClr val="172B4D"/>
              </a:solidFill>
            </a:endParaRPr>
          </a:p>
          <a:p>
            <a:r>
              <a:rPr lang="en-US" b="1" dirty="0">
                <a:solidFill>
                  <a:srgbClr val="172B4D"/>
                </a:solidFill>
              </a:rPr>
              <a:t>15:00 – </a:t>
            </a:r>
            <a:r>
              <a:rPr lang="en-US" dirty="0">
                <a:solidFill>
                  <a:srgbClr val="172B4D"/>
                </a:solidFill>
              </a:rPr>
              <a:t>Bus to Sherwood Youth Hostel</a:t>
            </a:r>
          </a:p>
          <a:p>
            <a:endParaRPr lang="en-US" dirty="0">
              <a:solidFill>
                <a:srgbClr val="172B4D"/>
              </a:solidFill>
            </a:endParaRPr>
          </a:p>
        </p:txBody>
      </p:sp>
      <p:sp>
        <p:nvSpPr>
          <p:cNvPr id="5" name="Title 1">
            <a:extLst>
              <a:ext uri="{FF2B5EF4-FFF2-40B4-BE49-F238E27FC236}">
                <a16:creationId xmlns:a16="http://schemas.microsoft.com/office/drawing/2014/main" id="{485F4425-2A41-A075-F773-99CA8D46606A}"/>
              </a:ext>
            </a:extLst>
          </p:cNvPr>
          <p:cNvSpPr txBox="1">
            <a:spLocks/>
          </p:cNvSpPr>
          <p:nvPr/>
        </p:nvSpPr>
        <p:spPr>
          <a:xfrm>
            <a:off x="239949" y="440579"/>
            <a:ext cx="11618068" cy="733947"/>
          </a:xfrm>
          <a:prstGeom prst="roundRect">
            <a:avLst>
              <a:gd name="adj" fmla="val 9641"/>
            </a:avLst>
          </a:prstGeom>
        </p:spPr>
        <p:txBody>
          <a:bodyPr/>
          <a:lst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a:lstStyle>
          <a:p>
            <a:pPr algn="ctr"/>
            <a:r>
              <a:rPr lang="en-GB" dirty="0"/>
              <a:t>Day One – Part 1</a:t>
            </a:r>
          </a:p>
        </p:txBody>
      </p:sp>
      <p:sp>
        <p:nvSpPr>
          <p:cNvPr id="6" name="AutoShape 2" descr="Go Ape Brand Identity — Friendly Giants">
            <a:extLst>
              <a:ext uri="{FF2B5EF4-FFF2-40B4-BE49-F238E27FC236}">
                <a16:creationId xmlns:a16="http://schemas.microsoft.com/office/drawing/2014/main" id="{5C63D832-D99C-45C7-A678-33232979DFD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Go Ape Brand Identity — Friendly Giants">
            <a:extLst>
              <a:ext uri="{FF2B5EF4-FFF2-40B4-BE49-F238E27FC236}">
                <a16:creationId xmlns:a16="http://schemas.microsoft.com/office/drawing/2014/main" id="{E5F3991F-9698-428A-8FD6-57FA690C395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a:extLst>
              <a:ext uri="{FF2B5EF4-FFF2-40B4-BE49-F238E27FC236}">
                <a16:creationId xmlns:a16="http://schemas.microsoft.com/office/drawing/2014/main" id="{296B4628-6B67-449D-9016-CF165F0420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014" t="1332" r="15175" b="-1332"/>
          <a:stretch/>
        </p:blipFill>
        <p:spPr>
          <a:xfrm rot="16200000">
            <a:off x="7229599" y="1795577"/>
            <a:ext cx="3030607" cy="2248641"/>
          </a:xfrm>
          <a:prstGeom prst="rect">
            <a:avLst/>
          </a:prstGeom>
          <a:ln>
            <a:noFill/>
          </a:ln>
          <a:effectLst>
            <a:softEdge rad="112500"/>
          </a:effectLst>
        </p:spPr>
      </p:pic>
      <p:pic>
        <p:nvPicPr>
          <p:cNvPr id="15" name="Picture 14">
            <a:extLst>
              <a:ext uri="{FF2B5EF4-FFF2-40B4-BE49-F238E27FC236}">
                <a16:creationId xmlns:a16="http://schemas.microsoft.com/office/drawing/2014/main" id="{7172C818-A544-4668-A561-FBB8857BA1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66" t="8225" r="23779" b="11206"/>
          <a:stretch/>
        </p:blipFill>
        <p:spPr>
          <a:xfrm>
            <a:off x="5233481" y="4356314"/>
            <a:ext cx="3191360" cy="2173086"/>
          </a:xfrm>
          <a:prstGeom prst="rect">
            <a:avLst/>
          </a:prstGeom>
          <a:ln>
            <a:noFill/>
          </a:ln>
          <a:effectLst>
            <a:softEdge rad="112500"/>
          </a:effectLst>
        </p:spPr>
      </p:pic>
      <p:pic>
        <p:nvPicPr>
          <p:cNvPr id="11" name="Picture 10">
            <a:extLst>
              <a:ext uri="{FF2B5EF4-FFF2-40B4-BE49-F238E27FC236}">
                <a16:creationId xmlns:a16="http://schemas.microsoft.com/office/drawing/2014/main" id="{E76E859F-69DE-441E-A659-2FA7DE95F4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48" r="17541"/>
          <a:stretch/>
        </p:blipFill>
        <p:spPr>
          <a:xfrm rot="16200000">
            <a:off x="4899314" y="1784284"/>
            <a:ext cx="3030608" cy="2248641"/>
          </a:xfrm>
          <a:prstGeom prst="rect">
            <a:avLst/>
          </a:prstGeom>
          <a:ln>
            <a:noFill/>
          </a:ln>
          <a:effectLst>
            <a:softEdge rad="112500"/>
          </a:effectLst>
        </p:spPr>
      </p:pic>
      <p:pic>
        <p:nvPicPr>
          <p:cNvPr id="9" name="Picture 8">
            <a:extLst>
              <a:ext uri="{FF2B5EF4-FFF2-40B4-BE49-F238E27FC236}">
                <a16:creationId xmlns:a16="http://schemas.microsoft.com/office/drawing/2014/main" id="{C1B30594-33DD-454E-B6A9-F971F456C8E8}"/>
              </a:ext>
            </a:extLst>
          </p:cNvPr>
          <p:cNvPicPr>
            <a:picLocks noChangeAspect="1"/>
          </p:cNvPicPr>
          <p:nvPr/>
        </p:nvPicPr>
        <p:blipFill>
          <a:blip r:embed="rId5"/>
          <a:stretch>
            <a:fillRect/>
          </a:stretch>
        </p:blipFill>
        <p:spPr>
          <a:xfrm>
            <a:off x="4092239" y="3210128"/>
            <a:ext cx="805703" cy="805703"/>
          </a:xfrm>
          <a:prstGeom prst="rect">
            <a:avLst/>
          </a:prstGeom>
        </p:spPr>
      </p:pic>
      <p:pic>
        <p:nvPicPr>
          <p:cNvPr id="19" name="Picture 18">
            <a:extLst>
              <a:ext uri="{FF2B5EF4-FFF2-40B4-BE49-F238E27FC236}">
                <a16:creationId xmlns:a16="http://schemas.microsoft.com/office/drawing/2014/main" id="{C2A39E9C-2955-4062-A949-9EEC95B18AF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6636"/>
          <a:stretch/>
        </p:blipFill>
        <p:spPr>
          <a:xfrm rot="16200000">
            <a:off x="9456437" y="1897431"/>
            <a:ext cx="3030610" cy="2044927"/>
          </a:xfrm>
          <a:prstGeom prst="rect">
            <a:avLst/>
          </a:prstGeom>
          <a:ln>
            <a:noFill/>
          </a:ln>
          <a:effectLst>
            <a:softEdge rad="112500"/>
          </a:effectLst>
        </p:spPr>
      </p:pic>
      <p:pic>
        <p:nvPicPr>
          <p:cNvPr id="25" name="Picture 24">
            <a:extLst>
              <a:ext uri="{FF2B5EF4-FFF2-40B4-BE49-F238E27FC236}">
                <a16:creationId xmlns:a16="http://schemas.microsoft.com/office/drawing/2014/main" id="{22346B30-17D8-4059-A039-C9EB9653AC0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550" t="26099" r="26430" b="19126"/>
          <a:stretch/>
        </p:blipFill>
        <p:spPr>
          <a:xfrm>
            <a:off x="8424841" y="4326497"/>
            <a:ext cx="3571970" cy="2157055"/>
          </a:xfrm>
          <a:prstGeom prst="rect">
            <a:avLst/>
          </a:prstGeom>
          <a:ln>
            <a:noFill/>
          </a:ln>
          <a:effectLst>
            <a:softEdge rad="112500"/>
          </a:effectLst>
        </p:spPr>
      </p:pic>
    </p:spTree>
    <p:extLst>
      <p:ext uri="{BB962C8B-B14F-4D97-AF65-F5344CB8AC3E}">
        <p14:creationId xmlns:p14="http://schemas.microsoft.com/office/powerpoint/2010/main" val="2887258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Go Ape Brand Identity — Friendly Giants">
            <a:extLst>
              <a:ext uri="{FF2B5EF4-FFF2-40B4-BE49-F238E27FC236}">
                <a16:creationId xmlns:a16="http://schemas.microsoft.com/office/drawing/2014/main" id="{5C63D832-D99C-45C7-A678-33232979DFD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Go Ape Brand Identity — Friendly Giants">
            <a:extLst>
              <a:ext uri="{FF2B5EF4-FFF2-40B4-BE49-F238E27FC236}">
                <a16:creationId xmlns:a16="http://schemas.microsoft.com/office/drawing/2014/main" id="{E5F3991F-9698-428A-8FD6-57FA690C395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 name="Picture 9">
            <a:extLst>
              <a:ext uri="{FF2B5EF4-FFF2-40B4-BE49-F238E27FC236}">
                <a16:creationId xmlns:a16="http://schemas.microsoft.com/office/drawing/2014/main" id="{980F4F37-D9A3-4689-913F-DCE5D54DE3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00" t="24442" r="16506" b="1"/>
          <a:stretch/>
        </p:blipFill>
        <p:spPr>
          <a:xfrm>
            <a:off x="8829915" y="1409163"/>
            <a:ext cx="2761773" cy="1554763"/>
          </a:xfrm>
          <a:prstGeom prst="rect">
            <a:avLst/>
          </a:prstGeom>
          <a:ln>
            <a:noFill/>
          </a:ln>
          <a:effectLst>
            <a:softEdge rad="112500"/>
          </a:effectLst>
        </p:spPr>
      </p:pic>
      <p:pic>
        <p:nvPicPr>
          <p:cNvPr id="14" name="Picture 13">
            <a:extLst>
              <a:ext uri="{FF2B5EF4-FFF2-40B4-BE49-F238E27FC236}">
                <a16:creationId xmlns:a16="http://schemas.microsoft.com/office/drawing/2014/main" id="{4D965A65-9284-4C99-B465-B6CAE00BC1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63" t="30257" r="20323" b="-1"/>
          <a:stretch/>
        </p:blipFill>
        <p:spPr>
          <a:xfrm>
            <a:off x="5713313" y="1497267"/>
            <a:ext cx="2941063" cy="1546336"/>
          </a:xfrm>
          <a:prstGeom prst="rect">
            <a:avLst/>
          </a:prstGeom>
          <a:ln>
            <a:noFill/>
          </a:ln>
          <a:effectLst>
            <a:softEdge rad="112500"/>
          </a:effectLst>
        </p:spPr>
      </p:pic>
      <p:pic>
        <p:nvPicPr>
          <p:cNvPr id="17" name="Picture 16">
            <a:extLst>
              <a:ext uri="{FF2B5EF4-FFF2-40B4-BE49-F238E27FC236}">
                <a16:creationId xmlns:a16="http://schemas.microsoft.com/office/drawing/2014/main" id="{AE692F4D-8911-4CD4-BCBB-85B8F80804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651" b="5611"/>
          <a:stretch/>
        </p:blipFill>
        <p:spPr>
          <a:xfrm>
            <a:off x="5820317" y="3054098"/>
            <a:ext cx="2941062" cy="2072380"/>
          </a:xfrm>
          <a:prstGeom prst="rect">
            <a:avLst/>
          </a:prstGeom>
          <a:ln>
            <a:noFill/>
          </a:ln>
          <a:effectLst>
            <a:softEdge rad="112500"/>
          </a:effectLst>
        </p:spPr>
      </p:pic>
      <p:pic>
        <p:nvPicPr>
          <p:cNvPr id="19" name="Picture 18">
            <a:extLst>
              <a:ext uri="{FF2B5EF4-FFF2-40B4-BE49-F238E27FC236}">
                <a16:creationId xmlns:a16="http://schemas.microsoft.com/office/drawing/2014/main" id="{A97B4F08-9873-40E2-8F30-B6C1E1928B4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54" t="-1361" r="17151" b="1361"/>
          <a:stretch/>
        </p:blipFill>
        <p:spPr>
          <a:xfrm>
            <a:off x="8829914" y="3043603"/>
            <a:ext cx="2941062" cy="2062872"/>
          </a:xfrm>
          <a:prstGeom prst="rect">
            <a:avLst/>
          </a:prstGeom>
          <a:ln>
            <a:noFill/>
          </a:ln>
          <a:effectLst>
            <a:softEdge rad="112500"/>
          </a:effectLst>
        </p:spPr>
      </p:pic>
      <p:sp>
        <p:nvSpPr>
          <p:cNvPr id="20" name="Rectangle: Rounded Corners 19">
            <a:extLst>
              <a:ext uri="{FF2B5EF4-FFF2-40B4-BE49-F238E27FC236}">
                <a16:creationId xmlns:a16="http://schemas.microsoft.com/office/drawing/2014/main" id="{A7983FF0-ACF7-443E-8241-9FC07362888D}"/>
              </a:ext>
            </a:extLst>
          </p:cNvPr>
          <p:cNvSpPr/>
          <p:nvPr/>
        </p:nvSpPr>
        <p:spPr>
          <a:xfrm>
            <a:off x="239948" y="340023"/>
            <a:ext cx="11618069" cy="904088"/>
          </a:xfrm>
          <a:prstGeom prst="roundRect">
            <a:avLst>
              <a:gd name="adj" fmla="val 91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E4A5B75C-572E-41C9-A716-FA0A70C20E5F}"/>
              </a:ext>
            </a:extLst>
          </p:cNvPr>
          <p:cNvSpPr txBox="1">
            <a:spLocks/>
          </p:cNvSpPr>
          <p:nvPr/>
        </p:nvSpPr>
        <p:spPr>
          <a:xfrm>
            <a:off x="239949" y="440579"/>
            <a:ext cx="11618068" cy="733947"/>
          </a:xfrm>
          <a:prstGeom prst="roundRect">
            <a:avLst>
              <a:gd name="adj" fmla="val 9641"/>
            </a:avLst>
          </a:prstGeom>
        </p:spPr>
        <p:txBody>
          <a:bodyPr/>
          <a:lst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a:lstStyle>
          <a:p>
            <a:pPr algn="ctr"/>
            <a:r>
              <a:rPr lang="en-GB" dirty="0"/>
              <a:t>Day One – Part 2</a:t>
            </a:r>
          </a:p>
        </p:txBody>
      </p:sp>
      <p:sp>
        <p:nvSpPr>
          <p:cNvPr id="22" name="Rectangle: Rounded Corners 21">
            <a:extLst>
              <a:ext uri="{FF2B5EF4-FFF2-40B4-BE49-F238E27FC236}">
                <a16:creationId xmlns:a16="http://schemas.microsoft.com/office/drawing/2014/main" id="{614BF58B-7043-4B1E-BE31-845329CC484C}"/>
              </a:ext>
            </a:extLst>
          </p:cNvPr>
          <p:cNvSpPr/>
          <p:nvPr/>
        </p:nvSpPr>
        <p:spPr>
          <a:xfrm>
            <a:off x="239947" y="1344667"/>
            <a:ext cx="4993533" cy="5155626"/>
          </a:xfrm>
          <a:prstGeom prst="roundRect">
            <a:avLst>
              <a:gd name="adj" fmla="val 91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232B657-10EF-169D-7EC1-6B28E23176E5}"/>
              </a:ext>
            </a:extLst>
          </p:cNvPr>
          <p:cNvSpPr txBox="1"/>
          <p:nvPr/>
        </p:nvSpPr>
        <p:spPr>
          <a:xfrm>
            <a:off x="421024" y="1543015"/>
            <a:ext cx="4195958" cy="3970318"/>
          </a:xfrm>
          <a:prstGeom prst="rect">
            <a:avLst/>
          </a:prstGeom>
          <a:noFill/>
        </p:spPr>
        <p:txBody>
          <a:bodyPr wrap="square">
            <a:spAutoFit/>
          </a:bodyPr>
          <a:lstStyle/>
          <a:p>
            <a:r>
              <a:rPr lang="en-US" b="1" dirty="0">
                <a:solidFill>
                  <a:srgbClr val="172B4D"/>
                </a:solidFill>
              </a:rPr>
              <a:t>16:00 – </a:t>
            </a:r>
            <a:r>
              <a:rPr lang="en-US" dirty="0">
                <a:solidFill>
                  <a:srgbClr val="172B4D"/>
                </a:solidFill>
              </a:rPr>
              <a:t>Arrive at Youth Hostel</a:t>
            </a:r>
          </a:p>
          <a:p>
            <a:r>
              <a:rPr lang="en-US" dirty="0">
                <a:solidFill>
                  <a:srgbClr val="172B4D"/>
                </a:solidFill>
              </a:rPr>
              <a:t>Room allocation, unpack, settle in</a:t>
            </a:r>
          </a:p>
          <a:p>
            <a:endParaRPr lang="en-US" dirty="0">
              <a:solidFill>
                <a:srgbClr val="172B4D"/>
              </a:solidFill>
            </a:endParaRPr>
          </a:p>
          <a:p>
            <a:r>
              <a:rPr lang="en-US" b="1" dirty="0">
                <a:solidFill>
                  <a:srgbClr val="172B4D"/>
                </a:solidFill>
              </a:rPr>
              <a:t>17:00 – </a:t>
            </a:r>
            <a:r>
              <a:rPr lang="en-US" dirty="0">
                <a:solidFill>
                  <a:srgbClr val="172B4D"/>
                </a:solidFill>
              </a:rPr>
              <a:t>Dinner Time</a:t>
            </a:r>
          </a:p>
          <a:p>
            <a:endParaRPr lang="en-US" dirty="0">
              <a:solidFill>
                <a:srgbClr val="172B4D"/>
              </a:solidFill>
            </a:endParaRPr>
          </a:p>
          <a:p>
            <a:r>
              <a:rPr lang="en-US" b="1" dirty="0">
                <a:solidFill>
                  <a:srgbClr val="172B4D"/>
                </a:solidFill>
              </a:rPr>
              <a:t>18:00 – </a:t>
            </a:r>
            <a:r>
              <a:rPr lang="en-US" dirty="0">
                <a:solidFill>
                  <a:srgbClr val="172B4D"/>
                </a:solidFill>
              </a:rPr>
              <a:t>Forest Walk / Games &amp; Den Building</a:t>
            </a:r>
          </a:p>
          <a:p>
            <a:endParaRPr lang="en-US" dirty="0">
              <a:solidFill>
                <a:srgbClr val="172B4D"/>
              </a:solidFill>
            </a:endParaRPr>
          </a:p>
          <a:p>
            <a:r>
              <a:rPr lang="en-US" b="1" dirty="0">
                <a:solidFill>
                  <a:srgbClr val="172B4D"/>
                </a:solidFill>
              </a:rPr>
              <a:t>20:00 – </a:t>
            </a:r>
            <a:r>
              <a:rPr lang="en-US" dirty="0">
                <a:solidFill>
                  <a:srgbClr val="172B4D"/>
                </a:solidFill>
              </a:rPr>
              <a:t>Hot Chocolate, colouring and story time</a:t>
            </a:r>
          </a:p>
          <a:p>
            <a:endParaRPr lang="en-US" dirty="0">
              <a:solidFill>
                <a:srgbClr val="172B4D"/>
              </a:solidFill>
            </a:endParaRPr>
          </a:p>
          <a:p>
            <a:r>
              <a:rPr lang="en-US" b="1" dirty="0">
                <a:solidFill>
                  <a:srgbClr val="172B4D"/>
                </a:solidFill>
              </a:rPr>
              <a:t>21:30 – </a:t>
            </a:r>
            <a:r>
              <a:rPr lang="en-US" dirty="0">
                <a:solidFill>
                  <a:srgbClr val="172B4D"/>
                </a:solidFill>
              </a:rPr>
              <a:t>Lights Out</a:t>
            </a:r>
          </a:p>
          <a:p>
            <a:endParaRPr lang="en-US" dirty="0">
              <a:solidFill>
                <a:srgbClr val="172B4D"/>
              </a:solidFill>
            </a:endParaRPr>
          </a:p>
          <a:p>
            <a:endParaRPr lang="en-US" dirty="0">
              <a:solidFill>
                <a:srgbClr val="172B4D"/>
              </a:solidFill>
            </a:endParaRPr>
          </a:p>
        </p:txBody>
      </p:sp>
    </p:spTree>
    <p:extLst>
      <p:ext uri="{BB962C8B-B14F-4D97-AF65-F5344CB8AC3E}">
        <p14:creationId xmlns:p14="http://schemas.microsoft.com/office/powerpoint/2010/main" val="418159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Go Ape Brand Identity — Friendly Giants">
            <a:extLst>
              <a:ext uri="{FF2B5EF4-FFF2-40B4-BE49-F238E27FC236}">
                <a16:creationId xmlns:a16="http://schemas.microsoft.com/office/drawing/2014/main" id="{5C63D832-D99C-45C7-A678-33232979DFD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Go Ape Brand Identity — Friendly Giants">
            <a:extLst>
              <a:ext uri="{FF2B5EF4-FFF2-40B4-BE49-F238E27FC236}">
                <a16:creationId xmlns:a16="http://schemas.microsoft.com/office/drawing/2014/main" id="{E5F3991F-9698-428A-8FD6-57FA690C395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88D5F210-8720-4987-A8F4-56BF25CCAE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8039" y="1954677"/>
            <a:ext cx="3374014" cy="1897882"/>
          </a:xfrm>
          <a:prstGeom prst="rect">
            <a:avLst/>
          </a:prstGeom>
          <a:ln>
            <a:noFill/>
          </a:ln>
          <a:effectLst>
            <a:softEdge rad="112500"/>
          </a:effectLst>
        </p:spPr>
      </p:pic>
      <p:pic>
        <p:nvPicPr>
          <p:cNvPr id="12" name="Picture 11">
            <a:extLst>
              <a:ext uri="{FF2B5EF4-FFF2-40B4-BE49-F238E27FC236}">
                <a16:creationId xmlns:a16="http://schemas.microsoft.com/office/drawing/2014/main" id="{09967F36-F910-4E78-8646-30C2F70366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7516" y="1954676"/>
            <a:ext cx="3374014" cy="1897883"/>
          </a:xfrm>
          <a:prstGeom prst="rect">
            <a:avLst/>
          </a:prstGeom>
          <a:ln>
            <a:noFill/>
          </a:ln>
          <a:effectLst>
            <a:softEdge rad="112500"/>
          </a:effectLst>
        </p:spPr>
      </p:pic>
      <p:pic>
        <p:nvPicPr>
          <p:cNvPr id="15" name="Picture 14">
            <a:extLst>
              <a:ext uri="{FF2B5EF4-FFF2-40B4-BE49-F238E27FC236}">
                <a16:creationId xmlns:a16="http://schemas.microsoft.com/office/drawing/2014/main" id="{70F9CBFE-93EE-4713-9C66-73BE8B9EA0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7516" y="3901306"/>
            <a:ext cx="3374014" cy="1897883"/>
          </a:xfrm>
          <a:prstGeom prst="rect">
            <a:avLst/>
          </a:prstGeom>
          <a:ln>
            <a:noFill/>
          </a:ln>
          <a:effectLst>
            <a:softEdge rad="112500"/>
          </a:effectLst>
        </p:spPr>
      </p:pic>
      <p:sp>
        <p:nvSpPr>
          <p:cNvPr id="20" name="Rectangle: Rounded Corners 19">
            <a:extLst>
              <a:ext uri="{FF2B5EF4-FFF2-40B4-BE49-F238E27FC236}">
                <a16:creationId xmlns:a16="http://schemas.microsoft.com/office/drawing/2014/main" id="{DF5521C2-C18D-497D-A8CF-51952C05E85A}"/>
              </a:ext>
            </a:extLst>
          </p:cNvPr>
          <p:cNvSpPr/>
          <p:nvPr/>
        </p:nvSpPr>
        <p:spPr>
          <a:xfrm>
            <a:off x="239948" y="340023"/>
            <a:ext cx="11618069" cy="904088"/>
          </a:xfrm>
          <a:prstGeom prst="roundRect">
            <a:avLst>
              <a:gd name="adj" fmla="val 91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4CE49016-29A9-4CEB-ADCA-C03B51CA5E54}"/>
              </a:ext>
            </a:extLst>
          </p:cNvPr>
          <p:cNvSpPr txBox="1">
            <a:spLocks/>
          </p:cNvSpPr>
          <p:nvPr/>
        </p:nvSpPr>
        <p:spPr>
          <a:xfrm>
            <a:off x="239949" y="440579"/>
            <a:ext cx="11618068" cy="733947"/>
          </a:xfrm>
          <a:prstGeom prst="roundRect">
            <a:avLst>
              <a:gd name="adj" fmla="val 9641"/>
            </a:avLst>
          </a:prstGeom>
        </p:spPr>
        <p:txBody>
          <a:bodyPr/>
          <a:lst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a:lstStyle>
          <a:p>
            <a:pPr algn="ctr"/>
            <a:r>
              <a:rPr lang="en-GB" dirty="0"/>
              <a:t>Day Two</a:t>
            </a:r>
          </a:p>
        </p:txBody>
      </p:sp>
      <p:sp>
        <p:nvSpPr>
          <p:cNvPr id="22" name="Rectangle: Rounded Corners 21">
            <a:extLst>
              <a:ext uri="{FF2B5EF4-FFF2-40B4-BE49-F238E27FC236}">
                <a16:creationId xmlns:a16="http://schemas.microsoft.com/office/drawing/2014/main" id="{1184B60B-255D-4BCB-A7C4-24B977319D31}"/>
              </a:ext>
            </a:extLst>
          </p:cNvPr>
          <p:cNvSpPr/>
          <p:nvPr/>
        </p:nvSpPr>
        <p:spPr>
          <a:xfrm>
            <a:off x="239947" y="1344667"/>
            <a:ext cx="4993533" cy="5155626"/>
          </a:xfrm>
          <a:prstGeom prst="roundRect">
            <a:avLst>
              <a:gd name="adj" fmla="val 91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232B657-10EF-169D-7EC1-6B28E23176E5}"/>
              </a:ext>
            </a:extLst>
          </p:cNvPr>
          <p:cNvSpPr txBox="1"/>
          <p:nvPr/>
        </p:nvSpPr>
        <p:spPr>
          <a:xfrm>
            <a:off x="465423" y="1482370"/>
            <a:ext cx="4195958" cy="5078313"/>
          </a:xfrm>
          <a:prstGeom prst="rect">
            <a:avLst/>
          </a:prstGeom>
          <a:noFill/>
        </p:spPr>
        <p:txBody>
          <a:bodyPr wrap="square">
            <a:spAutoFit/>
          </a:bodyPr>
          <a:lstStyle/>
          <a:p>
            <a:r>
              <a:rPr lang="en-US" b="1" dirty="0">
                <a:solidFill>
                  <a:srgbClr val="172B4D"/>
                </a:solidFill>
              </a:rPr>
              <a:t>08:00 - </a:t>
            </a:r>
            <a:r>
              <a:rPr lang="en-US" dirty="0">
                <a:solidFill>
                  <a:srgbClr val="172B4D"/>
                </a:solidFill>
              </a:rPr>
              <a:t>Arrive at Youth Hostel</a:t>
            </a:r>
          </a:p>
          <a:p>
            <a:r>
              <a:rPr lang="en-US" dirty="0">
                <a:solidFill>
                  <a:srgbClr val="172B4D"/>
                </a:solidFill>
              </a:rPr>
              <a:t>Room allocation, unpack, settle in</a:t>
            </a:r>
          </a:p>
          <a:p>
            <a:endParaRPr lang="en-US" dirty="0">
              <a:solidFill>
                <a:srgbClr val="172B4D"/>
              </a:solidFill>
            </a:endParaRPr>
          </a:p>
          <a:p>
            <a:r>
              <a:rPr lang="en-US" b="1" dirty="0">
                <a:solidFill>
                  <a:srgbClr val="172B4D"/>
                </a:solidFill>
              </a:rPr>
              <a:t>10:00 – Activities:</a:t>
            </a:r>
          </a:p>
          <a:p>
            <a:r>
              <a:rPr lang="en-US" dirty="0">
                <a:solidFill>
                  <a:srgbClr val="172B4D"/>
                </a:solidFill>
              </a:rPr>
              <a:t>Robin Hood walk to Major oak</a:t>
            </a:r>
          </a:p>
          <a:p>
            <a:r>
              <a:rPr lang="en-US" dirty="0">
                <a:solidFill>
                  <a:srgbClr val="172B4D"/>
                </a:solidFill>
              </a:rPr>
              <a:t>Habitat Spotting</a:t>
            </a:r>
          </a:p>
          <a:p>
            <a:r>
              <a:rPr lang="en-US" dirty="0">
                <a:solidFill>
                  <a:srgbClr val="172B4D"/>
                </a:solidFill>
              </a:rPr>
              <a:t>Mandala Making</a:t>
            </a:r>
          </a:p>
          <a:p>
            <a:r>
              <a:rPr lang="en-US" dirty="0">
                <a:solidFill>
                  <a:srgbClr val="172B4D"/>
                </a:solidFill>
              </a:rPr>
              <a:t>Colour Scavenger hunt</a:t>
            </a:r>
          </a:p>
          <a:p>
            <a:endParaRPr lang="en-US" dirty="0">
              <a:solidFill>
                <a:srgbClr val="172B4D"/>
              </a:solidFill>
            </a:endParaRPr>
          </a:p>
          <a:p>
            <a:r>
              <a:rPr lang="en-US" b="1" dirty="0">
                <a:solidFill>
                  <a:srgbClr val="172B4D"/>
                </a:solidFill>
              </a:rPr>
              <a:t>12:00 – </a:t>
            </a:r>
            <a:r>
              <a:rPr lang="en-US" dirty="0">
                <a:solidFill>
                  <a:srgbClr val="172B4D"/>
                </a:solidFill>
              </a:rPr>
              <a:t>Lunch – Packed lunches provided</a:t>
            </a:r>
          </a:p>
          <a:p>
            <a:endParaRPr lang="en-US" dirty="0">
              <a:solidFill>
                <a:srgbClr val="172B4D"/>
              </a:solidFill>
            </a:endParaRPr>
          </a:p>
          <a:p>
            <a:r>
              <a:rPr lang="en-US" b="1" dirty="0">
                <a:solidFill>
                  <a:srgbClr val="172B4D"/>
                </a:solidFill>
              </a:rPr>
              <a:t>13:00 – </a:t>
            </a:r>
            <a:r>
              <a:rPr lang="en-US" dirty="0">
                <a:solidFill>
                  <a:srgbClr val="172B4D"/>
                </a:solidFill>
              </a:rPr>
              <a:t>Games on field</a:t>
            </a:r>
          </a:p>
          <a:p>
            <a:endParaRPr lang="en-US" dirty="0">
              <a:solidFill>
                <a:srgbClr val="172B4D"/>
              </a:solidFill>
            </a:endParaRPr>
          </a:p>
          <a:p>
            <a:r>
              <a:rPr lang="en-US" b="1" dirty="0">
                <a:solidFill>
                  <a:srgbClr val="172B4D"/>
                </a:solidFill>
              </a:rPr>
              <a:t>13:30 – </a:t>
            </a:r>
            <a:r>
              <a:rPr lang="en-US" dirty="0">
                <a:solidFill>
                  <a:srgbClr val="172B4D"/>
                </a:solidFill>
              </a:rPr>
              <a:t>Bus back to school</a:t>
            </a:r>
          </a:p>
          <a:p>
            <a:endParaRPr lang="en-US" dirty="0">
              <a:solidFill>
                <a:srgbClr val="172B4D"/>
              </a:solidFill>
            </a:endParaRPr>
          </a:p>
          <a:p>
            <a:r>
              <a:rPr lang="en-US" b="1" dirty="0">
                <a:solidFill>
                  <a:srgbClr val="172B4D"/>
                </a:solidFill>
              </a:rPr>
              <a:t>14:30 – </a:t>
            </a:r>
            <a:r>
              <a:rPr lang="en-US" dirty="0">
                <a:solidFill>
                  <a:srgbClr val="172B4D"/>
                </a:solidFill>
              </a:rPr>
              <a:t>Arrive back at school</a:t>
            </a:r>
          </a:p>
          <a:p>
            <a:endParaRPr lang="en-US" dirty="0">
              <a:solidFill>
                <a:srgbClr val="172B4D"/>
              </a:solidFill>
            </a:endParaRPr>
          </a:p>
          <a:p>
            <a:endParaRPr lang="en-US" dirty="0">
              <a:solidFill>
                <a:srgbClr val="172B4D"/>
              </a:solidFill>
            </a:endParaRPr>
          </a:p>
        </p:txBody>
      </p:sp>
      <p:pic>
        <p:nvPicPr>
          <p:cNvPr id="5122" name="Picture 2" descr="The Legendary Major Oak: supported by science – Nottinghamshire  Biodiversity Action Group">
            <a:extLst>
              <a:ext uri="{FF2B5EF4-FFF2-40B4-BE49-F238E27FC236}">
                <a16:creationId xmlns:a16="http://schemas.microsoft.com/office/drawing/2014/main" id="{A62A13C5-BE9F-438B-B565-86B8FB8C4D2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781" b="10781"/>
          <a:stretch/>
        </p:blipFill>
        <p:spPr bwMode="auto">
          <a:xfrm>
            <a:off x="8578039" y="3901305"/>
            <a:ext cx="3374014" cy="18978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314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914C3D-5475-44DC-AA95-48FC1561A1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6491" y="1354780"/>
            <a:ext cx="9179017" cy="5163197"/>
          </a:xfrm>
          <a:prstGeom prst="rect">
            <a:avLst/>
          </a:prstGeom>
          <a:ln>
            <a:noFill/>
          </a:ln>
          <a:effectLst>
            <a:softEdge rad="112500"/>
          </a:effectLst>
        </p:spPr>
      </p:pic>
      <p:sp>
        <p:nvSpPr>
          <p:cNvPr id="7" name="Rectangle: Rounded Corners 6">
            <a:extLst>
              <a:ext uri="{FF2B5EF4-FFF2-40B4-BE49-F238E27FC236}">
                <a16:creationId xmlns:a16="http://schemas.microsoft.com/office/drawing/2014/main" id="{2462C6A5-CD18-4BA1-9EAA-44598927FFE3}"/>
              </a:ext>
            </a:extLst>
          </p:cNvPr>
          <p:cNvSpPr/>
          <p:nvPr/>
        </p:nvSpPr>
        <p:spPr>
          <a:xfrm>
            <a:off x="239948" y="340023"/>
            <a:ext cx="11618069" cy="904088"/>
          </a:xfrm>
          <a:prstGeom prst="roundRect">
            <a:avLst>
              <a:gd name="adj" fmla="val 91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410195F2-48B0-4D57-92A5-D750F743A43F}"/>
              </a:ext>
            </a:extLst>
          </p:cNvPr>
          <p:cNvSpPr txBox="1">
            <a:spLocks/>
          </p:cNvSpPr>
          <p:nvPr/>
        </p:nvSpPr>
        <p:spPr>
          <a:xfrm>
            <a:off x="239949" y="440579"/>
            <a:ext cx="11618068" cy="733947"/>
          </a:xfrm>
          <a:prstGeom prst="roundRect">
            <a:avLst>
              <a:gd name="adj" fmla="val 9641"/>
            </a:avLst>
          </a:prstGeom>
        </p:spPr>
        <p:txBody>
          <a:bodyPr/>
          <a:lst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a:lstStyle>
          <a:p>
            <a:pPr algn="ctr"/>
            <a:r>
              <a:rPr lang="en-GB" dirty="0"/>
              <a:t>Happy Campers!</a:t>
            </a:r>
          </a:p>
        </p:txBody>
      </p:sp>
    </p:spTree>
    <p:extLst>
      <p:ext uri="{BB962C8B-B14F-4D97-AF65-F5344CB8AC3E}">
        <p14:creationId xmlns:p14="http://schemas.microsoft.com/office/powerpoint/2010/main" val="2613122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9FE9940F-4D26-4AC8-956A-D9D82D8E6B00}"/>
              </a:ext>
            </a:extLst>
          </p:cNvPr>
          <p:cNvSpPr/>
          <p:nvPr/>
        </p:nvSpPr>
        <p:spPr>
          <a:xfrm>
            <a:off x="239948" y="340023"/>
            <a:ext cx="11618069" cy="904088"/>
          </a:xfrm>
          <a:prstGeom prst="roundRect">
            <a:avLst>
              <a:gd name="adj" fmla="val 91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60768F5C-8C91-40A7-B740-DC87E0C2B533}"/>
              </a:ext>
            </a:extLst>
          </p:cNvPr>
          <p:cNvSpPr txBox="1">
            <a:spLocks/>
          </p:cNvSpPr>
          <p:nvPr/>
        </p:nvSpPr>
        <p:spPr>
          <a:xfrm>
            <a:off x="239949" y="440579"/>
            <a:ext cx="11618068" cy="733947"/>
          </a:xfrm>
          <a:prstGeom prst="roundRect">
            <a:avLst>
              <a:gd name="adj" fmla="val 9641"/>
            </a:avLst>
          </a:prstGeom>
        </p:spPr>
        <p:txBody>
          <a:bodyPr/>
          <a:lst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a:lstStyle>
          <a:p>
            <a:pPr algn="ctr"/>
            <a:r>
              <a:rPr lang="en-GB" dirty="0"/>
              <a:t>Key Information:</a:t>
            </a:r>
          </a:p>
        </p:txBody>
      </p:sp>
      <p:sp>
        <p:nvSpPr>
          <p:cNvPr id="8" name="Rectangle: Rounded Corners 7">
            <a:extLst>
              <a:ext uri="{FF2B5EF4-FFF2-40B4-BE49-F238E27FC236}">
                <a16:creationId xmlns:a16="http://schemas.microsoft.com/office/drawing/2014/main" id="{160989A3-A088-418F-A386-89C05B5F89B8}"/>
              </a:ext>
            </a:extLst>
          </p:cNvPr>
          <p:cNvSpPr/>
          <p:nvPr/>
        </p:nvSpPr>
        <p:spPr>
          <a:xfrm>
            <a:off x="239947" y="1344667"/>
            <a:ext cx="11618068" cy="5155626"/>
          </a:xfrm>
          <a:prstGeom prst="roundRect">
            <a:avLst>
              <a:gd name="adj" fmla="val 91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850B3CA-9493-4896-9658-D3EAB01F1A0C}"/>
              </a:ext>
            </a:extLst>
          </p:cNvPr>
          <p:cNvSpPr>
            <a:spLocks noGrp="1"/>
          </p:cNvSpPr>
          <p:nvPr>
            <p:ph idx="1"/>
          </p:nvPr>
        </p:nvSpPr>
        <p:spPr>
          <a:xfrm>
            <a:off x="528130" y="1595998"/>
            <a:ext cx="11193699" cy="4652963"/>
          </a:xfrm>
        </p:spPr>
        <p:txBody>
          <a:bodyPr>
            <a:normAutofit fontScale="92500" lnSpcReduction="10000"/>
          </a:bodyPr>
          <a:lstStyle/>
          <a:p>
            <a:pPr marL="0" indent="0">
              <a:buNone/>
            </a:pPr>
            <a:r>
              <a:rPr lang="en-GB" b="1" dirty="0"/>
              <a:t>Dates</a:t>
            </a:r>
            <a:r>
              <a:rPr lang="en-GB" dirty="0"/>
              <a:t>: Thurs 7</a:t>
            </a:r>
            <a:r>
              <a:rPr lang="en-GB" baseline="30000" dirty="0"/>
              <a:t>th</a:t>
            </a:r>
            <a:r>
              <a:rPr lang="en-GB" dirty="0"/>
              <a:t> May – Friday 8</a:t>
            </a:r>
            <a:r>
              <a:rPr lang="en-GB" baseline="30000" dirty="0"/>
              <a:t>th</a:t>
            </a:r>
            <a:r>
              <a:rPr lang="en-GB" dirty="0"/>
              <a:t> May</a:t>
            </a:r>
          </a:p>
          <a:p>
            <a:pPr marL="0" indent="0">
              <a:buNone/>
            </a:pPr>
            <a:r>
              <a:rPr lang="en-GB" b="1" dirty="0"/>
              <a:t>Places: </a:t>
            </a:r>
            <a:r>
              <a:rPr lang="en-GB" dirty="0"/>
              <a:t>38 – first come, first served</a:t>
            </a:r>
          </a:p>
          <a:p>
            <a:pPr marL="0" indent="0">
              <a:buNone/>
            </a:pPr>
            <a:r>
              <a:rPr lang="en-GB" b="1" dirty="0"/>
              <a:t>Cost: </a:t>
            </a:r>
            <a:r>
              <a:rPr lang="en-GB" dirty="0"/>
              <a:t>£87 </a:t>
            </a:r>
            <a:r>
              <a:rPr lang="en-GB" i="1" dirty="0"/>
              <a:t>(less if funding bid successful)</a:t>
            </a:r>
          </a:p>
          <a:p>
            <a:pPr marL="0" indent="0">
              <a:buNone/>
            </a:pPr>
            <a:endParaRPr lang="en-GB" i="1" dirty="0"/>
          </a:p>
          <a:p>
            <a:pPr marL="0" indent="0">
              <a:buNone/>
            </a:pPr>
            <a:r>
              <a:rPr lang="en-GB" i="1" dirty="0"/>
              <a:t>Children will need:</a:t>
            </a:r>
          </a:p>
          <a:p>
            <a:pPr>
              <a:buFontTx/>
              <a:buChar char="-"/>
            </a:pPr>
            <a:r>
              <a:rPr lang="en-GB" i="1" dirty="0"/>
              <a:t>Packed lunch for day 1</a:t>
            </a:r>
          </a:p>
          <a:p>
            <a:pPr>
              <a:buFontTx/>
              <a:buChar char="-"/>
            </a:pPr>
            <a:r>
              <a:rPr lang="en-GB" i="1" dirty="0"/>
              <a:t>1 bag with change of clothes and </a:t>
            </a:r>
            <a:r>
              <a:rPr lang="en-GB" i="1" dirty="0" err="1"/>
              <a:t>pajamas</a:t>
            </a:r>
            <a:r>
              <a:rPr lang="en-GB" i="1" dirty="0"/>
              <a:t>, etc.</a:t>
            </a:r>
          </a:p>
          <a:p>
            <a:pPr>
              <a:buFontTx/>
              <a:buChar char="-"/>
            </a:pPr>
            <a:r>
              <a:rPr lang="en-GB" i="1" dirty="0"/>
              <a:t>1 ‘day bag’ with packed lunch, snacks, sun cream etc.</a:t>
            </a:r>
          </a:p>
          <a:p>
            <a:pPr>
              <a:buFontTx/>
              <a:buChar char="-"/>
            </a:pPr>
            <a:endParaRPr lang="en-GB" i="1" dirty="0"/>
          </a:p>
          <a:p>
            <a:pPr marL="0" indent="0">
              <a:buNone/>
            </a:pPr>
            <a:r>
              <a:rPr lang="en-GB" i="1" dirty="0"/>
              <a:t>Children are not allowed to bring phones/electronics and will not need any money.</a:t>
            </a:r>
          </a:p>
        </p:txBody>
      </p:sp>
    </p:spTree>
    <p:extLst>
      <p:ext uri="{BB962C8B-B14F-4D97-AF65-F5344CB8AC3E}">
        <p14:creationId xmlns:p14="http://schemas.microsoft.com/office/powerpoint/2010/main" val="312681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B48F0CA2-5150-4BB7-A756-4224030FF621}"/>
              </a:ext>
            </a:extLst>
          </p:cNvPr>
          <p:cNvSpPr/>
          <p:nvPr/>
        </p:nvSpPr>
        <p:spPr>
          <a:xfrm>
            <a:off x="239947" y="1344667"/>
            <a:ext cx="11618068" cy="414559"/>
          </a:xfrm>
          <a:prstGeom prst="roundRect">
            <a:avLst>
              <a:gd name="adj" fmla="val 91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D850B3CA-9493-4896-9658-D3EAB01F1A0C}"/>
              </a:ext>
            </a:extLst>
          </p:cNvPr>
          <p:cNvSpPr>
            <a:spLocks noGrp="1"/>
          </p:cNvSpPr>
          <p:nvPr>
            <p:ph idx="1"/>
          </p:nvPr>
        </p:nvSpPr>
        <p:spPr>
          <a:xfrm>
            <a:off x="333985" y="1401283"/>
            <a:ext cx="11358662" cy="4652963"/>
          </a:xfrm>
        </p:spPr>
        <p:txBody>
          <a:bodyPr>
            <a:normAutofit/>
          </a:bodyPr>
          <a:lstStyle/>
          <a:p>
            <a:pPr marL="0" indent="0">
              <a:buNone/>
            </a:pPr>
            <a:r>
              <a:rPr lang="en-GB" sz="2000" dirty="0"/>
              <a:t>Further details are included in the handouts and we will make sure we update you with any other news.</a:t>
            </a:r>
            <a:endParaRPr lang="en-GB" sz="2000" i="1" dirty="0"/>
          </a:p>
        </p:txBody>
      </p:sp>
      <p:pic>
        <p:nvPicPr>
          <p:cNvPr id="4" name="Picture 3">
            <a:extLst>
              <a:ext uri="{FF2B5EF4-FFF2-40B4-BE49-F238E27FC236}">
                <a16:creationId xmlns:a16="http://schemas.microsoft.com/office/drawing/2014/main" id="{318AD429-4F3B-4412-841D-FA871FBD85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2426" y="1815842"/>
            <a:ext cx="8687148" cy="4886521"/>
          </a:xfrm>
          <a:prstGeom prst="rect">
            <a:avLst/>
          </a:prstGeom>
          <a:ln>
            <a:noFill/>
          </a:ln>
          <a:effectLst>
            <a:softEdge rad="112500"/>
          </a:effectLst>
        </p:spPr>
      </p:pic>
      <p:sp>
        <p:nvSpPr>
          <p:cNvPr id="7" name="Rectangle: Rounded Corners 6">
            <a:extLst>
              <a:ext uri="{FF2B5EF4-FFF2-40B4-BE49-F238E27FC236}">
                <a16:creationId xmlns:a16="http://schemas.microsoft.com/office/drawing/2014/main" id="{7BE14C16-0ABC-49B5-ABA8-C6F622328206}"/>
              </a:ext>
            </a:extLst>
          </p:cNvPr>
          <p:cNvSpPr/>
          <p:nvPr/>
        </p:nvSpPr>
        <p:spPr>
          <a:xfrm>
            <a:off x="239948" y="340023"/>
            <a:ext cx="11618069" cy="904088"/>
          </a:xfrm>
          <a:prstGeom prst="roundRect">
            <a:avLst>
              <a:gd name="adj" fmla="val 91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89E4FF6B-248F-4D4A-A3DE-D8F92BE022C1}"/>
              </a:ext>
            </a:extLst>
          </p:cNvPr>
          <p:cNvSpPr txBox="1">
            <a:spLocks/>
          </p:cNvSpPr>
          <p:nvPr/>
        </p:nvSpPr>
        <p:spPr>
          <a:xfrm>
            <a:off x="239949" y="440579"/>
            <a:ext cx="11618068" cy="733947"/>
          </a:xfrm>
          <a:prstGeom prst="roundRect">
            <a:avLst>
              <a:gd name="adj" fmla="val 9641"/>
            </a:avLst>
          </a:prstGeom>
        </p:spPr>
        <p:txBody>
          <a:bodyPr/>
          <a:lst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a:lstStyle>
          <a:p>
            <a:pPr algn="ctr"/>
            <a:r>
              <a:rPr lang="en-GB" dirty="0"/>
              <a:t>Any Questions?</a:t>
            </a:r>
          </a:p>
        </p:txBody>
      </p:sp>
    </p:spTree>
    <p:extLst>
      <p:ext uri="{BB962C8B-B14F-4D97-AF65-F5344CB8AC3E}">
        <p14:creationId xmlns:p14="http://schemas.microsoft.com/office/powerpoint/2010/main" val="2764609155"/>
      </p:ext>
    </p:extLst>
  </p:cSld>
  <p:clrMapOvr>
    <a:masterClrMapping/>
  </p:clrMapOvr>
</p:sld>
</file>

<file path=ppt/theme/theme1.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4aa4810-a395-4d5f-bb9e-16042b44afc3">
      <Terms xmlns="http://schemas.microsoft.com/office/infopath/2007/PartnerControls"/>
    </lcf76f155ced4ddcb4097134ff3c332f>
    <TaxCatchAll xmlns="960a1a2f-baa7-47c9-8959-d7abf860e56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43724F38397E049B00E0C94A346B334" ma:contentTypeVersion="16" ma:contentTypeDescription="Create a new document." ma:contentTypeScope="" ma:versionID="ffccf1e50788f3eabe06730c5877dd8d">
  <xsd:schema xmlns:xsd="http://www.w3.org/2001/XMLSchema" xmlns:xs="http://www.w3.org/2001/XMLSchema" xmlns:p="http://schemas.microsoft.com/office/2006/metadata/properties" xmlns:ns2="960a1a2f-baa7-47c9-8959-d7abf860e565" xmlns:ns3="44aa4810-a395-4d5f-bb9e-16042b44afc3" targetNamespace="http://schemas.microsoft.com/office/2006/metadata/properties" ma:root="true" ma:fieldsID="433d4f087e44d5d3967c7fa71f2c955d" ns2:_="" ns3:_="">
    <xsd:import namespace="960a1a2f-baa7-47c9-8959-d7abf860e565"/>
    <xsd:import namespace="44aa4810-a395-4d5f-bb9e-16042b44afc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0a1a2f-baa7-47c9-8959-d7abf860e56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a2a75bd-47fa-4a81-9385-5eb690ecef56}" ma:internalName="TaxCatchAll" ma:showField="CatchAllData" ma:web="960a1a2f-baa7-47c9-8959-d7abf860e56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aa4810-a395-4d5f-bb9e-16042b44afc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2d04bc8-63e7-4bf8-b9af-eceffafc30f2"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646D25-2113-4F5A-818F-A925F23033A3}">
  <ds:schemaRefs>
    <ds:schemaRef ds:uri="http://purl.org/dc/elements/1.1/"/>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http://schemas.microsoft.com/office/2006/metadata/properties"/>
    <ds:schemaRef ds:uri="44aa4810-a395-4d5f-bb9e-16042b44afc3"/>
    <ds:schemaRef ds:uri="960a1a2f-baa7-47c9-8959-d7abf860e565"/>
    <ds:schemaRef ds:uri="http://www.w3.org/XML/1998/namespace"/>
  </ds:schemaRefs>
</ds:datastoreItem>
</file>

<file path=customXml/itemProps2.xml><?xml version="1.0" encoding="utf-8"?>
<ds:datastoreItem xmlns:ds="http://schemas.openxmlformats.org/officeDocument/2006/customXml" ds:itemID="{87786FC5-19E2-4B5A-AEE3-D6768B7CA8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0a1a2f-baa7-47c9-8959-d7abf860e565"/>
    <ds:schemaRef ds:uri="44aa4810-a395-4d5f-bb9e-16042b44a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7BC4DD-EA09-4752-A607-9CDC65514E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254</TotalTime>
  <Words>295</Words>
  <Application>Microsoft Office PowerPoint</Application>
  <PresentationFormat>Widescreen</PresentationFormat>
  <Paragraphs>57</Paragraphs>
  <Slides>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Roboto</vt:lpstr>
      <vt:lpstr>Twinkl</vt:lpstr>
      <vt:lpstr>Calibri Light</vt:lpstr>
      <vt:lpstr>Calibri</vt:lpstr>
      <vt:lpstr>Arial</vt:lpstr>
      <vt:lpstr>Disclaimers/Guidance</vt:lpstr>
      <vt:lpstr>Office Theme</vt:lpstr>
      <vt:lpstr>Sherwood Forest Residential</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Berry</dc:creator>
  <cp:lastModifiedBy>Lauren Porter</cp:lastModifiedBy>
  <cp:revision>19</cp:revision>
  <dcterms:created xsi:type="dcterms:W3CDTF">2022-05-16T14:02:23Z</dcterms:created>
  <dcterms:modified xsi:type="dcterms:W3CDTF">2026-02-24T12:57:26Z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0x010100943724F38397E049B00E0C94A346B334</vt:lpwstr>
  </property>
  <property fmtid="{D5CDD505-2E9C-101B-9397-08002B2CF9AE}" pid="3" name="MediaServiceImageTags">
    <vt:lpwstr/>
  </property>
</Properties>
</file>