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71" r:id="rId7"/>
    <p:sldId id="261" r:id="rId8"/>
    <p:sldId id="262" r:id="rId9"/>
    <p:sldId id="263" r:id="rId10"/>
    <p:sldId id="264" r:id="rId11"/>
    <p:sldId id="265" r:id="rId12"/>
    <p:sldId id="266" r:id="rId13"/>
    <p:sldId id="267" r:id="rId14"/>
    <p:sldId id="268" r:id="rId15"/>
    <p:sldId id="269" r:id="rId16"/>
    <p:sldId id="270"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35" autoAdjust="0"/>
    <p:restoredTop sz="94660"/>
  </p:normalViewPr>
  <p:slideViewPr>
    <p:cSldViewPr>
      <p:cViewPr varScale="1">
        <p:scale>
          <a:sx n="64" d="100"/>
          <a:sy n="64" d="100"/>
        </p:scale>
        <p:origin x="1740"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A070FBC-4DFE-40EA-9087-9C9D12FA2991}" type="datetimeFigureOut">
              <a:rPr lang="en-GB" smtClean="0"/>
              <a:t>16/03/2020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F421665-081D-4710-BF84-C8F15D1A1776}" type="slidenum">
              <a:rPr lang="en-GB" smtClean="0"/>
              <a:t>‹#›</a:t>
            </a:fld>
            <a:endParaRPr lang="en-GB"/>
          </a:p>
        </p:txBody>
      </p:sp>
    </p:spTree>
    <p:extLst>
      <p:ext uri="{BB962C8B-B14F-4D97-AF65-F5344CB8AC3E}">
        <p14:creationId xmlns:p14="http://schemas.microsoft.com/office/powerpoint/2010/main" val="10158050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A070FBC-4DFE-40EA-9087-9C9D12FA2991}" type="datetimeFigureOut">
              <a:rPr lang="en-GB" smtClean="0"/>
              <a:t>16/03/2020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F421665-081D-4710-BF84-C8F15D1A1776}" type="slidenum">
              <a:rPr lang="en-GB" smtClean="0"/>
              <a:t>‹#›</a:t>
            </a:fld>
            <a:endParaRPr lang="en-GB"/>
          </a:p>
        </p:txBody>
      </p:sp>
    </p:spTree>
    <p:extLst>
      <p:ext uri="{BB962C8B-B14F-4D97-AF65-F5344CB8AC3E}">
        <p14:creationId xmlns:p14="http://schemas.microsoft.com/office/powerpoint/2010/main" val="3859967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A070FBC-4DFE-40EA-9087-9C9D12FA2991}" type="datetimeFigureOut">
              <a:rPr lang="en-GB" smtClean="0"/>
              <a:t>16/03/2020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F421665-081D-4710-BF84-C8F15D1A1776}" type="slidenum">
              <a:rPr lang="en-GB" smtClean="0"/>
              <a:t>‹#›</a:t>
            </a:fld>
            <a:endParaRPr lang="en-GB"/>
          </a:p>
        </p:txBody>
      </p:sp>
    </p:spTree>
    <p:extLst>
      <p:ext uri="{BB962C8B-B14F-4D97-AF65-F5344CB8AC3E}">
        <p14:creationId xmlns:p14="http://schemas.microsoft.com/office/powerpoint/2010/main" val="12159696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A070FBC-4DFE-40EA-9087-9C9D12FA2991}" type="datetimeFigureOut">
              <a:rPr lang="en-GB" smtClean="0"/>
              <a:t>16/03/2020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F421665-081D-4710-BF84-C8F15D1A1776}" type="slidenum">
              <a:rPr lang="en-GB" smtClean="0"/>
              <a:t>‹#›</a:t>
            </a:fld>
            <a:endParaRPr lang="en-GB"/>
          </a:p>
        </p:txBody>
      </p:sp>
    </p:spTree>
    <p:extLst>
      <p:ext uri="{BB962C8B-B14F-4D97-AF65-F5344CB8AC3E}">
        <p14:creationId xmlns:p14="http://schemas.microsoft.com/office/powerpoint/2010/main" val="28521790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A070FBC-4DFE-40EA-9087-9C9D12FA2991}" type="datetimeFigureOut">
              <a:rPr lang="en-GB" smtClean="0"/>
              <a:t>16/03/2020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F421665-081D-4710-BF84-C8F15D1A1776}" type="slidenum">
              <a:rPr lang="en-GB" smtClean="0"/>
              <a:t>‹#›</a:t>
            </a:fld>
            <a:endParaRPr lang="en-GB"/>
          </a:p>
        </p:txBody>
      </p:sp>
    </p:spTree>
    <p:extLst>
      <p:ext uri="{BB962C8B-B14F-4D97-AF65-F5344CB8AC3E}">
        <p14:creationId xmlns:p14="http://schemas.microsoft.com/office/powerpoint/2010/main" val="17528891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A070FBC-4DFE-40EA-9087-9C9D12FA2991}" type="datetimeFigureOut">
              <a:rPr lang="en-GB" smtClean="0"/>
              <a:t>16/03/2020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F421665-081D-4710-BF84-C8F15D1A1776}" type="slidenum">
              <a:rPr lang="en-GB" smtClean="0"/>
              <a:t>‹#›</a:t>
            </a:fld>
            <a:endParaRPr lang="en-GB"/>
          </a:p>
        </p:txBody>
      </p:sp>
    </p:spTree>
    <p:extLst>
      <p:ext uri="{BB962C8B-B14F-4D97-AF65-F5344CB8AC3E}">
        <p14:creationId xmlns:p14="http://schemas.microsoft.com/office/powerpoint/2010/main" val="29968769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A070FBC-4DFE-40EA-9087-9C9D12FA2991}" type="datetimeFigureOut">
              <a:rPr lang="en-GB" smtClean="0"/>
              <a:t>16/03/2020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F421665-081D-4710-BF84-C8F15D1A1776}" type="slidenum">
              <a:rPr lang="en-GB" smtClean="0"/>
              <a:t>‹#›</a:t>
            </a:fld>
            <a:endParaRPr lang="en-GB"/>
          </a:p>
        </p:txBody>
      </p:sp>
    </p:spTree>
    <p:extLst>
      <p:ext uri="{BB962C8B-B14F-4D97-AF65-F5344CB8AC3E}">
        <p14:creationId xmlns:p14="http://schemas.microsoft.com/office/powerpoint/2010/main" val="25268844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A070FBC-4DFE-40EA-9087-9C9D12FA2991}" type="datetimeFigureOut">
              <a:rPr lang="en-GB" smtClean="0"/>
              <a:t>16/03/2020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F421665-081D-4710-BF84-C8F15D1A1776}" type="slidenum">
              <a:rPr lang="en-GB" smtClean="0"/>
              <a:t>‹#›</a:t>
            </a:fld>
            <a:endParaRPr lang="en-GB"/>
          </a:p>
        </p:txBody>
      </p:sp>
    </p:spTree>
    <p:extLst>
      <p:ext uri="{BB962C8B-B14F-4D97-AF65-F5344CB8AC3E}">
        <p14:creationId xmlns:p14="http://schemas.microsoft.com/office/powerpoint/2010/main" val="33890778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070FBC-4DFE-40EA-9087-9C9D12FA2991}" type="datetimeFigureOut">
              <a:rPr lang="en-GB" smtClean="0"/>
              <a:t>16/03/2020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F421665-081D-4710-BF84-C8F15D1A1776}" type="slidenum">
              <a:rPr lang="en-GB" smtClean="0"/>
              <a:t>‹#›</a:t>
            </a:fld>
            <a:endParaRPr lang="en-GB"/>
          </a:p>
        </p:txBody>
      </p:sp>
    </p:spTree>
    <p:extLst>
      <p:ext uri="{BB962C8B-B14F-4D97-AF65-F5344CB8AC3E}">
        <p14:creationId xmlns:p14="http://schemas.microsoft.com/office/powerpoint/2010/main" val="16898395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A070FBC-4DFE-40EA-9087-9C9D12FA2991}" type="datetimeFigureOut">
              <a:rPr lang="en-GB" smtClean="0"/>
              <a:t>16/03/2020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F421665-081D-4710-BF84-C8F15D1A1776}" type="slidenum">
              <a:rPr lang="en-GB" smtClean="0"/>
              <a:t>‹#›</a:t>
            </a:fld>
            <a:endParaRPr lang="en-GB"/>
          </a:p>
        </p:txBody>
      </p:sp>
    </p:spTree>
    <p:extLst>
      <p:ext uri="{BB962C8B-B14F-4D97-AF65-F5344CB8AC3E}">
        <p14:creationId xmlns:p14="http://schemas.microsoft.com/office/powerpoint/2010/main" val="4168235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A070FBC-4DFE-40EA-9087-9C9D12FA2991}" type="datetimeFigureOut">
              <a:rPr lang="en-GB" smtClean="0"/>
              <a:t>16/03/2020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F421665-081D-4710-BF84-C8F15D1A1776}" type="slidenum">
              <a:rPr lang="en-GB" smtClean="0"/>
              <a:t>‹#›</a:t>
            </a:fld>
            <a:endParaRPr lang="en-GB"/>
          </a:p>
        </p:txBody>
      </p:sp>
    </p:spTree>
    <p:extLst>
      <p:ext uri="{BB962C8B-B14F-4D97-AF65-F5344CB8AC3E}">
        <p14:creationId xmlns:p14="http://schemas.microsoft.com/office/powerpoint/2010/main" val="16970776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070FBC-4DFE-40EA-9087-9C9D12FA2991}" type="datetimeFigureOut">
              <a:rPr lang="en-GB" smtClean="0"/>
              <a:t>16/03/2020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421665-081D-4710-BF84-C8F15D1A1776}" type="slidenum">
              <a:rPr lang="en-GB" smtClean="0"/>
              <a:t>‹#›</a:t>
            </a:fld>
            <a:endParaRPr lang="en-GB"/>
          </a:p>
        </p:txBody>
      </p:sp>
    </p:spTree>
    <p:extLst>
      <p:ext uri="{BB962C8B-B14F-4D97-AF65-F5344CB8AC3E}">
        <p14:creationId xmlns:p14="http://schemas.microsoft.com/office/powerpoint/2010/main" val="24559872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5" Type="http://schemas.openxmlformats.org/officeDocument/2006/relationships/image" Target="../media/image5.jpe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540568" y="0"/>
            <a:ext cx="10703496" cy="8027622"/>
          </a:xfrm>
          <a:prstGeom prst="rect">
            <a:avLst/>
          </a:prstGeom>
        </p:spPr>
      </p:pic>
      <p:sp>
        <p:nvSpPr>
          <p:cNvPr id="6" name="Rectangle 5"/>
          <p:cNvSpPr/>
          <p:nvPr/>
        </p:nvSpPr>
        <p:spPr>
          <a:xfrm>
            <a:off x="1115616" y="5404334"/>
            <a:ext cx="7128792" cy="10801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1115616" y="332656"/>
            <a:ext cx="6912768" cy="1152128"/>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a:xfrm>
            <a:off x="611560" y="151995"/>
            <a:ext cx="7772400" cy="1470025"/>
          </a:xfrm>
        </p:spPr>
        <p:txBody>
          <a:bodyPr/>
          <a:lstStyle/>
          <a:p>
            <a:r>
              <a:rPr lang="en-GB" b="1" dirty="0">
                <a:solidFill>
                  <a:srgbClr val="002060"/>
                </a:solidFill>
                <a:effectLst>
                  <a:outerShdw blurRad="38100" dist="38100" dir="2700000" algn="tl">
                    <a:srgbClr val="000000">
                      <a:alpha val="43137"/>
                    </a:srgbClr>
                  </a:outerShdw>
                </a:effectLst>
              </a:rPr>
              <a:t>Year 4 - Residential (2020)</a:t>
            </a:r>
          </a:p>
        </p:txBody>
      </p:sp>
      <p:sp>
        <p:nvSpPr>
          <p:cNvPr id="3" name="Subtitle 2"/>
          <p:cNvSpPr>
            <a:spLocks noGrp="1"/>
          </p:cNvSpPr>
          <p:nvPr>
            <p:ph type="subTitle" idx="1"/>
          </p:nvPr>
        </p:nvSpPr>
        <p:spPr>
          <a:xfrm>
            <a:off x="431540" y="5620358"/>
            <a:ext cx="8280920" cy="648072"/>
          </a:xfrm>
        </p:spPr>
        <p:txBody>
          <a:bodyPr/>
          <a:lstStyle/>
          <a:p>
            <a:r>
              <a:rPr lang="en-GB" dirty="0">
                <a:effectLst>
                  <a:outerShdw blurRad="38100" dist="38100" dir="2700000" algn="tl">
                    <a:srgbClr val="000000">
                      <a:alpha val="43137"/>
                    </a:srgbClr>
                  </a:outerShdw>
                </a:effectLst>
              </a:rPr>
              <a:t>Parents Meeting; Tuesday 17</a:t>
            </a:r>
            <a:r>
              <a:rPr lang="en-GB" baseline="30000" dirty="0">
                <a:effectLst>
                  <a:outerShdw blurRad="38100" dist="38100" dir="2700000" algn="tl">
                    <a:srgbClr val="000000">
                      <a:alpha val="43137"/>
                    </a:srgbClr>
                  </a:outerShdw>
                </a:effectLst>
              </a:rPr>
              <a:t>th</a:t>
            </a:r>
            <a:r>
              <a:rPr lang="en-GB" dirty="0">
                <a:effectLst>
                  <a:outerShdw blurRad="38100" dist="38100" dir="2700000" algn="tl">
                    <a:srgbClr val="000000">
                      <a:alpha val="43137"/>
                    </a:srgbClr>
                  </a:outerShdw>
                </a:effectLst>
              </a:rPr>
              <a:t> March</a:t>
            </a:r>
          </a:p>
        </p:txBody>
      </p:sp>
    </p:spTree>
    <p:extLst>
      <p:ext uri="{BB962C8B-B14F-4D97-AF65-F5344CB8AC3E}">
        <p14:creationId xmlns:p14="http://schemas.microsoft.com/office/powerpoint/2010/main" val="39217288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effectLst>
                  <a:outerShdw blurRad="38100" dist="38100" dir="2700000" algn="tl">
                    <a:srgbClr val="000000">
                      <a:alpha val="43137"/>
                    </a:srgbClr>
                  </a:outerShdw>
                </a:effectLst>
              </a:rPr>
              <a:t>Toilets</a:t>
            </a:r>
          </a:p>
        </p:txBody>
      </p:sp>
      <p:sp>
        <p:nvSpPr>
          <p:cNvPr id="3" name="Content Placeholder 2"/>
          <p:cNvSpPr>
            <a:spLocks noGrp="1"/>
          </p:cNvSpPr>
          <p:nvPr>
            <p:ph idx="1"/>
          </p:nvPr>
        </p:nvSpPr>
        <p:spPr>
          <a:xfrm>
            <a:off x="457200" y="1600200"/>
            <a:ext cx="8229600" cy="4925144"/>
          </a:xfrm>
        </p:spPr>
        <p:txBody>
          <a:bodyPr>
            <a:normAutofit lnSpcReduction="10000"/>
          </a:bodyPr>
          <a:lstStyle/>
          <a:p>
            <a:pPr marL="0" indent="0">
              <a:buNone/>
            </a:pPr>
            <a:r>
              <a:rPr lang="en-US" dirty="0"/>
              <a:t>Children will have </a:t>
            </a:r>
            <a:r>
              <a:rPr lang="en-US" b="1" dirty="0"/>
              <a:t>full access to toilets </a:t>
            </a:r>
            <a:r>
              <a:rPr lang="en-US" dirty="0"/>
              <a:t>and will be shown how to use them properly on arrival. There may be other school groups using these facilities during the day, so staff will monitor the children if they are using them.</a:t>
            </a:r>
            <a:endParaRPr lang="en-GB" dirty="0"/>
          </a:p>
          <a:p>
            <a:pPr marL="0" indent="0">
              <a:buNone/>
            </a:pPr>
            <a:endParaRPr lang="en-GB" dirty="0"/>
          </a:p>
          <a:p>
            <a:pPr marL="0" indent="0">
              <a:buNone/>
            </a:pPr>
            <a:r>
              <a:rPr lang="en-US" dirty="0"/>
              <a:t>As well as toilets, there are full washing facilities, so the children will be able to get cleaned up and have their teeth brushed ready for an </a:t>
            </a:r>
            <a:r>
              <a:rPr lang="en-US" b="1" dirty="0"/>
              <a:t>early night</a:t>
            </a:r>
            <a:r>
              <a:rPr lang="en-US" dirty="0"/>
              <a:t>!</a:t>
            </a:r>
            <a:endParaRPr lang="en-GB" dirty="0"/>
          </a:p>
          <a:p>
            <a:pPr marL="0" indent="0">
              <a:buNone/>
            </a:pPr>
            <a:endParaRPr lang="en-GB" dirty="0"/>
          </a:p>
        </p:txBody>
      </p:sp>
    </p:spTree>
    <p:extLst>
      <p:ext uri="{BB962C8B-B14F-4D97-AF65-F5344CB8AC3E}">
        <p14:creationId xmlns:p14="http://schemas.microsoft.com/office/powerpoint/2010/main" val="16999989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lstStyle/>
          <a:p>
            <a:r>
              <a:rPr lang="en-GB" b="1" dirty="0">
                <a:effectLst>
                  <a:outerShdw blurRad="38100" dist="38100" dir="2700000" algn="tl">
                    <a:srgbClr val="000000">
                      <a:alpha val="43137"/>
                    </a:srgbClr>
                  </a:outerShdw>
                </a:effectLst>
              </a:rPr>
              <a:t>Packing List</a:t>
            </a:r>
          </a:p>
        </p:txBody>
      </p:sp>
      <p:sp>
        <p:nvSpPr>
          <p:cNvPr id="3" name="Content Placeholder 2"/>
          <p:cNvSpPr>
            <a:spLocks noGrp="1"/>
          </p:cNvSpPr>
          <p:nvPr>
            <p:ph idx="1"/>
          </p:nvPr>
        </p:nvSpPr>
        <p:spPr>
          <a:xfrm>
            <a:off x="251520" y="1052736"/>
            <a:ext cx="8712968" cy="5645224"/>
          </a:xfrm>
        </p:spPr>
        <p:txBody>
          <a:bodyPr>
            <a:normAutofit fontScale="70000" lnSpcReduction="20000"/>
          </a:bodyPr>
          <a:lstStyle/>
          <a:p>
            <a:r>
              <a:rPr lang="en-US" b="1" dirty="0"/>
              <a:t>Sensible bag – rucksack, backpack – NOT a suitcase!!</a:t>
            </a:r>
            <a:endParaRPr lang="en-GB" b="1" dirty="0"/>
          </a:p>
          <a:p>
            <a:r>
              <a:rPr lang="en-US" i="1" dirty="0">
                <a:solidFill>
                  <a:schemeClr val="tx2"/>
                </a:solidFill>
              </a:rPr>
              <a:t>Nothing too big as children will need to carry their own bag to campsite from bus drop off point. No suitcases as they take up too much room in the tent and will not be able to be rolled across wet grass.</a:t>
            </a:r>
            <a:r>
              <a:rPr lang="en-GB" i="1" dirty="0">
                <a:solidFill>
                  <a:schemeClr val="tx2"/>
                </a:solidFill>
              </a:rPr>
              <a:t> </a:t>
            </a:r>
            <a:r>
              <a:rPr lang="en-US" i="1" dirty="0">
                <a:solidFill>
                  <a:schemeClr val="tx2"/>
                </a:solidFill>
              </a:rPr>
              <a:t>We recommend a sports bag or rucksack. </a:t>
            </a:r>
            <a:endParaRPr lang="en-GB" i="1" dirty="0">
              <a:solidFill>
                <a:schemeClr val="tx2"/>
              </a:solidFill>
            </a:endParaRPr>
          </a:p>
          <a:p>
            <a:r>
              <a:rPr lang="en-US" b="1" dirty="0"/>
              <a:t>Pillow</a:t>
            </a:r>
            <a:endParaRPr lang="en-GB" b="1" dirty="0"/>
          </a:p>
          <a:p>
            <a:r>
              <a:rPr lang="en-US" b="1" dirty="0"/>
              <a:t>Sleeping bag</a:t>
            </a:r>
          </a:p>
          <a:p>
            <a:r>
              <a:rPr lang="en-US" b="1" dirty="0"/>
              <a:t>Roll mat / camping mat</a:t>
            </a:r>
            <a:endParaRPr lang="en-GB" b="1" dirty="0"/>
          </a:p>
          <a:p>
            <a:r>
              <a:rPr lang="en-US" b="1" dirty="0"/>
              <a:t>Cuddly toy</a:t>
            </a:r>
            <a:endParaRPr lang="en-GB" b="1" dirty="0"/>
          </a:p>
          <a:p>
            <a:r>
              <a:rPr lang="en-US" b="1" dirty="0"/>
              <a:t>Clothes </a:t>
            </a:r>
            <a:endParaRPr lang="en-GB" b="1" dirty="0"/>
          </a:p>
          <a:p>
            <a:r>
              <a:rPr lang="en-US" i="1" dirty="0">
                <a:solidFill>
                  <a:schemeClr val="tx2"/>
                </a:solidFill>
              </a:rPr>
              <a:t>We recommend three sets of clothes. One to go in, one to sleep in (which can be used as an emergency back up) and one change of clothing. Due to the English weather, these clothes need to be warm. </a:t>
            </a:r>
            <a:r>
              <a:rPr lang="en-US" b="1" i="1" u="sng" dirty="0">
                <a:solidFill>
                  <a:schemeClr val="tx2"/>
                </a:solidFill>
              </a:rPr>
              <a:t>No jeans! </a:t>
            </a:r>
            <a:r>
              <a:rPr lang="en-US" dirty="0">
                <a:solidFill>
                  <a:schemeClr val="tx2"/>
                </a:solidFill>
              </a:rPr>
              <a:t>The children may wish to bring a change of clothes for the evening disco, but this is NOT compulsory.</a:t>
            </a:r>
            <a:endParaRPr lang="en-GB" b="1" i="1" u="sng" dirty="0">
              <a:solidFill>
                <a:schemeClr val="tx2"/>
              </a:solidFill>
            </a:endParaRPr>
          </a:p>
          <a:p>
            <a:r>
              <a:rPr lang="en-US" b="1" dirty="0"/>
              <a:t>Waterproof coat</a:t>
            </a:r>
            <a:endParaRPr lang="en-GB" b="1" dirty="0"/>
          </a:p>
          <a:p>
            <a:r>
              <a:rPr lang="en-US" b="1" dirty="0"/>
              <a:t>Hat/Gloves</a:t>
            </a:r>
            <a:endParaRPr lang="en-GB" b="1" dirty="0"/>
          </a:p>
        </p:txBody>
      </p:sp>
    </p:spTree>
    <p:extLst>
      <p:ext uri="{BB962C8B-B14F-4D97-AF65-F5344CB8AC3E}">
        <p14:creationId xmlns:p14="http://schemas.microsoft.com/office/powerpoint/2010/main" val="27969230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lstStyle/>
          <a:p>
            <a:r>
              <a:rPr lang="en-GB" b="1" dirty="0">
                <a:effectLst>
                  <a:outerShdw blurRad="38100" dist="38100" dir="2700000" algn="tl">
                    <a:srgbClr val="000000">
                      <a:alpha val="43137"/>
                    </a:srgbClr>
                  </a:outerShdw>
                </a:effectLst>
              </a:rPr>
              <a:t>Packing List - </a:t>
            </a:r>
            <a:r>
              <a:rPr lang="en-GB" b="1" i="1" dirty="0">
                <a:effectLst>
                  <a:outerShdw blurRad="38100" dist="38100" dir="2700000" algn="tl">
                    <a:srgbClr val="000000">
                      <a:alpha val="43137"/>
                    </a:srgbClr>
                  </a:outerShdw>
                </a:effectLst>
              </a:rPr>
              <a:t>continued</a:t>
            </a:r>
          </a:p>
        </p:txBody>
      </p:sp>
      <p:sp>
        <p:nvSpPr>
          <p:cNvPr id="3" name="Content Placeholder 2"/>
          <p:cNvSpPr>
            <a:spLocks noGrp="1"/>
          </p:cNvSpPr>
          <p:nvPr>
            <p:ph idx="1"/>
          </p:nvPr>
        </p:nvSpPr>
        <p:spPr>
          <a:xfrm>
            <a:off x="251520" y="980728"/>
            <a:ext cx="8712968" cy="5717232"/>
          </a:xfrm>
        </p:spPr>
        <p:txBody>
          <a:bodyPr>
            <a:normAutofit fontScale="77500" lnSpcReduction="20000"/>
          </a:bodyPr>
          <a:lstStyle/>
          <a:p>
            <a:r>
              <a:rPr lang="en-US" b="1" dirty="0"/>
              <a:t>Trainers – OLD; don’t pack anything new!</a:t>
            </a:r>
            <a:endParaRPr lang="en-GB" b="1" dirty="0"/>
          </a:p>
          <a:p>
            <a:r>
              <a:rPr lang="en-US" b="1" dirty="0"/>
              <a:t>Wellington boots </a:t>
            </a:r>
            <a:endParaRPr lang="en-GB" b="1" dirty="0"/>
          </a:p>
          <a:p>
            <a:r>
              <a:rPr lang="en-US" i="1" dirty="0">
                <a:solidFill>
                  <a:schemeClr val="tx2"/>
                </a:solidFill>
              </a:rPr>
              <a:t>The grass around camp will be </a:t>
            </a:r>
            <a:r>
              <a:rPr lang="en-US" b="1" i="1" dirty="0">
                <a:solidFill>
                  <a:schemeClr val="tx2"/>
                </a:solidFill>
              </a:rPr>
              <a:t>very wet</a:t>
            </a:r>
            <a:r>
              <a:rPr lang="en-US" i="1" dirty="0">
                <a:solidFill>
                  <a:schemeClr val="tx2"/>
                </a:solidFill>
              </a:rPr>
              <a:t>, especially in the mornings. (Alternative option can be another pair of trainers / walking boots) </a:t>
            </a:r>
            <a:endParaRPr lang="en-GB" i="1" dirty="0">
              <a:solidFill>
                <a:schemeClr val="tx2"/>
              </a:solidFill>
            </a:endParaRPr>
          </a:p>
          <a:p>
            <a:r>
              <a:rPr lang="en-US" b="1" dirty="0"/>
              <a:t>Sun hat</a:t>
            </a:r>
            <a:endParaRPr lang="en-GB" b="1" dirty="0"/>
          </a:p>
          <a:p>
            <a:r>
              <a:rPr lang="en-US" b="1" dirty="0"/>
              <a:t>Sun cream </a:t>
            </a:r>
            <a:endParaRPr lang="en-GB" b="1" dirty="0"/>
          </a:p>
          <a:p>
            <a:r>
              <a:rPr lang="en-US" b="1" dirty="0"/>
              <a:t>Water bottle</a:t>
            </a:r>
            <a:endParaRPr lang="en-GB" b="1" dirty="0"/>
          </a:p>
          <a:p>
            <a:r>
              <a:rPr lang="en-US" b="1" dirty="0"/>
              <a:t>Black bin liners (3?)</a:t>
            </a:r>
            <a:endParaRPr lang="en-GB" b="1" dirty="0"/>
          </a:p>
          <a:p>
            <a:r>
              <a:rPr lang="en-US" i="1" dirty="0">
                <a:solidFill>
                  <a:schemeClr val="tx2"/>
                </a:solidFill>
              </a:rPr>
              <a:t>Especially if bad weather predicted. Good to pack pillow </a:t>
            </a:r>
            <a:r>
              <a:rPr lang="en-US" i="1" dirty="0" err="1">
                <a:solidFill>
                  <a:schemeClr val="tx2"/>
                </a:solidFill>
              </a:rPr>
              <a:t>etc</a:t>
            </a:r>
            <a:r>
              <a:rPr lang="en-US" i="1" dirty="0">
                <a:solidFill>
                  <a:schemeClr val="tx2"/>
                </a:solidFill>
              </a:rPr>
              <a:t> in to keep them clean and dry. Also good for dirty washing. </a:t>
            </a:r>
            <a:endParaRPr lang="en-GB" i="1" dirty="0">
              <a:solidFill>
                <a:schemeClr val="tx2"/>
              </a:solidFill>
            </a:endParaRPr>
          </a:p>
          <a:p>
            <a:r>
              <a:rPr lang="en-US" b="1" dirty="0"/>
              <a:t>Small hand towel</a:t>
            </a:r>
            <a:endParaRPr lang="en-GB" b="1" dirty="0"/>
          </a:p>
          <a:p>
            <a:r>
              <a:rPr lang="en-US" b="1" dirty="0"/>
              <a:t>Toothbrush and paste</a:t>
            </a:r>
            <a:endParaRPr lang="en-GB" b="1" dirty="0"/>
          </a:p>
          <a:p>
            <a:r>
              <a:rPr lang="en-US" b="1" dirty="0"/>
              <a:t>Any other wash / hair kit if needed </a:t>
            </a:r>
            <a:endParaRPr lang="en-GB" b="1" dirty="0"/>
          </a:p>
        </p:txBody>
      </p:sp>
    </p:spTree>
    <p:extLst>
      <p:ext uri="{BB962C8B-B14F-4D97-AF65-F5344CB8AC3E}">
        <p14:creationId xmlns:p14="http://schemas.microsoft.com/office/powerpoint/2010/main" val="34011105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lstStyle/>
          <a:p>
            <a:r>
              <a:rPr lang="en-GB" b="1" dirty="0">
                <a:effectLst>
                  <a:outerShdw blurRad="38100" dist="38100" dir="2700000" algn="tl">
                    <a:srgbClr val="000000">
                      <a:alpha val="43137"/>
                    </a:srgbClr>
                  </a:outerShdw>
                </a:effectLst>
              </a:rPr>
              <a:t>Packing List - </a:t>
            </a:r>
            <a:r>
              <a:rPr lang="en-GB" b="1" i="1" dirty="0">
                <a:effectLst>
                  <a:outerShdw blurRad="38100" dist="38100" dir="2700000" algn="tl">
                    <a:srgbClr val="000000">
                      <a:alpha val="43137"/>
                    </a:srgbClr>
                  </a:outerShdw>
                </a:effectLst>
              </a:rPr>
              <a:t>continued</a:t>
            </a:r>
          </a:p>
        </p:txBody>
      </p:sp>
      <p:sp>
        <p:nvSpPr>
          <p:cNvPr id="3" name="Content Placeholder 2"/>
          <p:cNvSpPr>
            <a:spLocks noGrp="1"/>
          </p:cNvSpPr>
          <p:nvPr>
            <p:ph idx="1"/>
          </p:nvPr>
        </p:nvSpPr>
        <p:spPr>
          <a:xfrm>
            <a:off x="251520" y="1165532"/>
            <a:ext cx="8712968" cy="5717232"/>
          </a:xfrm>
        </p:spPr>
        <p:txBody>
          <a:bodyPr>
            <a:normAutofit/>
          </a:bodyPr>
          <a:lstStyle/>
          <a:p>
            <a:r>
              <a:rPr lang="en-US" sz="2500" b="1" dirty="0"/>
              <a:t>Snacks</a:t>
            </a:r>
            <a:endParaRPr lang="en-GB" sz="2500" b="1" dirty="0"/>
          </a:p>
          <a:p>
            <a:r>
              <a:rPr lang="en-US" sz="2500" i="1" dirty="0">
                <a:solidFill>
                  <a:schemeClr val="tx2"/>
                </a:solidFill>
              </a:rPr>
              <a:t>Needs to be small, light and securely packed. </a:t>
            </a:r>
            <a:r>
              <a:rPr lang="en-US" sz="2500" b="1" i="1" u="sng" dirty="0">
                <a:solidFill>
                  <a:schemeClr val="tx2"/>
                </a:solidFill>
              </a:rPr>
              <a:t>No eating on bus or in tents. No fizzy drinks. </a:t>
            </a:r>
            <a:endParaRPr lang="en-GB" sz="2500" b="1" i="1" u="sng" dirty="0">
              <a:solidFill>
                <a:schemeClr val="tx2"/>
              </a:solidFill>
            </a:endParaRPr>
          </a:p>
          <a:p>
            <a:r>
              <a:rPr lang="en-US" sz="2500" b="1" dirty="0"/>
              <a:t>Torch</a:t>
            </a:r>
            <a:endParaRPr lang="en-GB" sz="2500" b="1" dirty="0"/>
          </a:p>
          <a:p>
            <a:r>
              <a:rPr lang="en-US" sz="2500" i="1" dirty="0">
                <a:solidFill>
                  <a:schemeClr val="tx2"/>
                </a:solidFill>
              </a:rPr>
              <a:t>Optional. Don’t buy one. </a:t>
            </a:r>
          </a:p>
          <a:p>
            <a:r>
              <a:rPr lang="en-US" sz="2800" b="1" dirty="0">
                <a:solidFill>
                  <a:srgbClr val="FF0000"/>
                </a:solidFill>
                <a:effectLst>
                  <a:outerShdw blurRad="38100" dist="38100" dir="2700000" algn="tl">
                    <a:srgbClr val="000000">
                      <a:alpha val="43137"/>
                    </a:srgbClr>
                  </a:outerShdw>
                </a:effectLst>
              </a:rPr>
              <a:t>PLEASE LABEL ALL CLOTHING</a:t>
            </a:r>
            <a:endParaRPr lang="en-GB" sz="2800" b="1" dirty="0">
              <a:solidFill>
                <a:srgbClr val="FF0000"/>
              </a:solidFill>
              <a:effectLst>
                <a:outerShdw blurRad="38100" dist="38100" dir="2700000" algn="tl">
                  <a:srgbClr val="000000">
                    <a:alpha val="43137"/>
                  </a:srgbClr>
                </a:outerShdw>
              </a:effectLst>
            </a:endParaRPr>
          </a:p>
          <a:p>
            <a:r>
              <a:rPr lang="en-US" sz="2800" b="1" dirty="0">
                <a:solidFill>
                  <a:srgbClr val="FF0000"/>
                </a:solidFill>
                <a:effectLst>
                  <a:outerShdw blurRad="38100" dist="38100" dir="2700000" algn="tl">
                    <a:srgbClr val="000000">
                      <a:alpha val="43137"/>
                    </a:srgbClr>
                  </a:outerShdw>
                </a:effectLst>
              </a:rPr>
              <a:t>NO </a:t>
            </a:r>
            <a:r>
              <a:rPr lang="en-US" sz="2800" dirty="0">
                <a:solidFill>
                  <a:srgbClr val="FF0000"/>
                </a:solidFill>
              </a:rPr>
              <a:t>electronic equipment, mobile phones, etc. </a:t>
            </a:r>
            <a:endParaRPr lang="en-GB" sz="2800" dirty="0">
              <a:solidFill>
                <a:srgbClr val="FF0000"/>
              </a:solidFill>
            </a:endParaRPr>
          </a:p>
          <a:p>
            <a:r>
              <a:rPr lang="en-US" sz="2800" b="1" dirty="0">
                <a:solidFill>
                  <a:srgbClr val="FF0000"/>
                </a:solidFill>
                <a:effectLst>
                  <a:outerShdw blurRad="38100" dist="38100" dir="2700000" algn="tl">
                    <a:srgbClr val="000000">
                      <a:alpha val="43137"/>
                    </a:srgbClr>
                  </a:outerShdw>
                </a:effectLst>
              </a:rPr>
              <a:t>NO</a:t>
            </a:r>
            <a:r>
              <a:rPr lang="en-US" sz="2800" dirty="0">
                <a:solidFill>
                  <a:srgbClr val="FF0000"/>
                </a:solidFill>
              </a:rPr>
              <a:t> expensive designer clothes or inappropriate footwear.</a:t>
            </a:r>
          </a:p>
          <a:p>
            <a:pPr marL="0" indent="0">
              <a:buNone/>
            </a:pPr>
            <a:endParaRPr lang="en-GB" sz="2500" i="1" dirty="0">
              <a:solidFill>
                <a:schemeClr val="tx2"/>
              </a:solidFill>
            </a:endParaRPr>
          </a:p>
          <a:p>
            <a:pPr marL="0" indent="0">
              <a:buNone/>
            </a:pPr>
            <a:endParaRPr lang="en-GB" b="1" dirty="0"/>
          </a:p>
        </p:txBody>
      </p:sp>
    </p:spTree>
    <p:extLst>
      <p:ext uri="{BB962C8B-B14F-4D97-AF65-F5344CB8AC3E}">
        <p14:creationId xmlns:p14="http://schemas.microsoft.com/office/powerpoint/2010/main" val="7673154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ular Callout 3"/>
          <p:cNvSpPr/>
          <p:nvPr/>
        </p:nvSpPr>
        <p:spPr>
          <a:xfrm>
            <a:off x="755576" y="1124744"/>
            <a:ext cx="7704856" cy="3600400"/>
          </a:xfrm>
          <a:prstGeom prst="wedgeRoundRectCallout">
            <a:avLst>
              <a:gd name="adj1" fmla="val -38994"/>
              <a:gd name="adj2" fmla="val 80201"/>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493204" y="2353444"/>
            <a:ext cx="8229600" cy="1143000"/>
          </a:xfrm>
        </p:spPr>
        <p:txBody>
          <a:bodyPr>
            <a:noAutofit/>
          </a:bodyPr>
          <a:lstStyle/>
          <a:p>
            <a:r>
              <a:rPr lang="en-GB" sz="8000" b="1" dirty="0">
                <a:effectLst>
                  <a:outerShdw blurRad="38100" dist="38100" dir="2700000" algn="tl">
                    <a:srgbClr val="000000">
                      <a:alpha val="43137"/>
                    </a:srgbClr>
                  </a:outerShdw>
                </a:effectLst>
              </a:rPr>
              <a:t>Any Questions?</a:t>
            </a:r>
          </a:p>
        </p:txBody>
      </p:sp>
    </p:spTree>
    <p:extLst>
      <p:ext uri="{BB962C8B-B14F-4D97-AF65-F5344CB8AC3E}">
        <p14:creationId xmlns:p14="http://schemas.microsoft.com/office/powerpoint/2010/main" val="19820416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effectLst>
                  <a:outerShdw blurRad="38100" dist="38100" dir="2700000" algn="tl">
                    <a:srgbClr val="000000">
                      <a:alpha val="43137"/>
                    </a:srgbClr>
                  </a:outerShdw>
                </a:effectLst>
              </a:rPr>
              <a:t>What Next?</a:t>
            </a:r>
          </a:p>
        </p:txBody>
      </p:sp>
      <p:sp>
        <p:nvSpPr>
          <p:cNvPr id="3" name="Content Placeholder 2"/>
          <p:cNvSpPr>
            <a:spLocks noGrp="1"/>
          </p:cNvSpPr>
          <p:nvPr>
            <p:ph idx="1"/>
          </p:nvPr>
        </p:nvSpPr>
        <p:spPr>
          <a:xfrm>
            <a:off x="457200" y="1600200"/>
            <a:ext cx="8229600" cy="4853136"/>
          </a:xfrm>
        </p:spPr>
        <p:txBody>
          <a:bodyPr>
            <a:normAutofit fontScale="92500" lnSpcReduction="20000"/>
          </a:bodyPr>
          <a:lstStyle/>
          <a:p>
            <a:r>
              <a:rPr lang="en-GB" dirty="0"/>
              <a:t>Unfortunately, there are </a:t>
            </a:r>
            <a:r>
              <a:rPr lang="en-GB" b="1" dirty="0"/>
              <a:t>only 40 places </a:t>
            </a:r>
            <a:r>
              <a:rPr lang="en-GB" dirty="0"/>
              <a:t>available for the residential / camp this year.</a:t>
            </a:r>
          </a:p>
          <a:p>
            <a:endParaRPr lang="en-GB" dirty="0"/>
          </a:p>
          <a:p>
            <a:r>
              <a:rPr lang="en-GB" b="1" i="1" dirty="0">
                <a:solidFill>
                  <a:schemeClr val="tx2"/>
                </a:solidFill>
              </a:rPr>
              <a:t>Please can you speak to a member of teaching staff at the end of the meeting to express your interest in sending your child on the residential / camping trip.</a:t>
            </a:r>
          </a:p>
          <a:p>
            <a:endParaRPr lang="en-GB" b="1" i="1" dirty="0">
              <a:solidFill>
                <a:schemeClr val="tx2"/>
              </a:solidFill>
            </a:endParaRPr>
          </a:p>
          <a:p>
            <a:r>
              <a:rPr lang="en-GB" dirty="0"/>
              <a:t>If we have </a:t>
            </a:r>
            <a:r>
              <a:rPr lang="en-GB" b="1" dirty="0">
                <a:effectLst>
                  <a:outerShdw blurRad="38100" dist="38100" dir="2700000" algn="tl">
                    <a:srgbClr val="000000">
                      <a:alpha val="43137"/>
                    </a:srgbClr>
                  </a:outerShdw>
                </a:effectLst>
              </a:rPr>
              <a:t>more than </a:t>
            </a:r>
            <a:r>
              <a:rPr lang="en-GB" dirty="0"/>
              <a:t>40 children’s names, we will have to select children at random to attend the camp until all places have been allocated.</a:t>
            </a:r>
          </a:p>
        </p:txBody>
      </p:sp>
    </p:spTree>
    <p:extLst>
      <p:ext uri="{BB962C8B-B14F-4D97-AF65-F5344CB8AC3E}">
        <p14:creationId xmlns:p14="http://schemas.microsoft.com/office/powerpoint/2010/main" val="6636010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effectLst>
                  <a:outerShdw blurRad="38100" dist="38100" dir="2700000" algn="tl">
                    <a:srgbClr val="000000">
                      <a:alpha val="43137"/>
                    </a:srgbClr>
                  </a:outerShdw>
                </a:effectLst>
              </a:rPr>
              <a:t>What Next?</a:t>
            </a:r>
          </a:p>
        </p:txBody>
      </p:sp>
      <p:sp>
        <p:nvSpPr>
          <p:cNvPr id="3" name="Content Placeholder 2"/>
          <p:cNvSpPr>
            <a:spLocks noGrp="1"/>
          </p:cNvSpPr>
          <p:nvPr>
            <p:ph idx="1"/>
          </p:nvPr>
        </p:nvSpPr>
        <p:spPr>
          <a:xfrm>
            <a:off x="457200" y="1600200"/>
            <a:ext cx="8229600" cy="4853136"/>
          </a:xfrm>
        </p:spPr>
        <p:txBody>
          <a:bodyPr>
            <a:normAutofit fontScale="85000" lnSpcReduction="20000"/>
          </a:bodyPr>
          <a:lstStyle/>
          <a:p>
            <a:r>
              <a:rPr lang="en-GB" dirty="0"/>
              <a:t>Once the 40 children have been selected, </a:t>
            </a:r>
            <a:r>
              <a:rPr lang="en-GB" b="1" dirty="0"/>
              <a:t>we will send out confirmation letters for the trip by the start of next week</a:t>
            </a:r>
            <a:r>
              <a:rPr lang="en-GB" dirty="0"/>
              <a:t>.</a:t>
            </a:r>
          </a:p>
          <a:p>
            <a:endParaRPr lang="en-GB" dirty="0"/>
          </a:p>
          <a:p>
            <a:r>
              <a:rPr lang="en-GB" b="1" dirty="0"/>
              <a:t>The school will then require prompt payment of the £10 </a:t>
            </a:r>
            <a:r>
              <a:rPr lang="en-GB" dirty="0"/>
              <a:t>deposit; details regarding this will be sent with the confirmation letters. The balance for the trip must then be paid in full a week before we leave for camp.</a:t>
            </a:r>
          </a:p>
          <a:p>
            <a:endParaRPr lang="en-GB" dirty="0"/>
          </a:p>
          <a:p>
            <a:r>
              <a:rPr lang="en-GB" b="1" dirty="0">
                <a:solidFill>
                  <a:srgbClr val="FF0000"/>
                </a:solidFill>
                <a:effectLst>
                  <a:outerShdw blurRad="38100" dist="38100" dir="2700000" algn="tl">
                    <a:srgbClr val="000000">
                      <a:alpha val="43137"/>
                    </a:srgbClr>
                  </a:outerShdw>
                </a:effectLst>
              </a:rPr>
              <a:t>Please be aware</a:t>
            </a:r>
            <a:r>
              <a:rPr lang="en-GB" dirty="0">
                <a:solidFill>
                  <a:srgbClr val="FF0000"/>
                </a:solidFill>
              </a:rPr>
              <a:t>, if your child is chosen but their behaviour in school deteriorates between now and the date of the trip, their place on the residential will be forfeited due to health and safety regulations.</a:t>
            </a:r>
          </a:p>
        </p:txBody>
      </p:sp>
    </p:spTree>
    <p:extLst>
      <p:ext uri="{BB962C8B-B14F-4D97-AF65-F5344CB8AC3E}">
        <p14:creationId xmlns:p14="http://schemas.microsoft.com/office/powerpoint/2010/main" val="34959577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effectLst>
                  <a:outerShdw blurRad="38100" dist="38100" dir="2700000" algn="tl">
                    <a:srgbClr val="000000">
                      <a:alpha val="43137"/>
                    </a:srgbClr>
                  </a:outerShdw>
                </a:effectLst>
              </a:rPr>
              <a:t>General Information</a:t>
            </a:r>
          </a:p>
        </p:txBody>
      </p:sp>
      <p:sp>
        <p:nvSpPr>
          <p:cNvPr id="3" name="Content Placeholder 2"/>
          <p:cNvSpPr>
            <a:spLocks noGrp="1"/>
          </p:cNvSpPr>
          <p:nvPr>
            <p:ph idx="1"/>
          </p:nvPr>
        </p:nvSpPr>
        <p:spPr/>
        <p:txBody>
          <a:bodyPr>
            <a:normAutofit fontScale="92500" lnSpcReduction="10000"/>
          </a:bodyPr>
          <a:lstStyle/>
          <a:p>
            <a:pPr marL="0" indent="0">
              <a:buNone/>
            </a:pPr>
            <a:r>
              <a:rPr lang="en-US" dirty="0"/>
              <a:t>This time, the Year 4 camp will be ran by the staff of </a:t>
            </a:r>
            <a:r>
              <a:rPr lang="en-US" dirty="0" err="1"/>
              <a:t>Walesby</a:t>
            </a:r>
            <a:r>
              <a:rPr lang="en-US" dirty="0"/>
              <a:t> Forest outdoor activity </a:t>
            </a:r>
            <a:r>
              <a:rPr lang="en-US" dirty="0" err="1"/>
              <a:t>centre</a:t>
            </a:r>
            <a:r>
              <a:rPr lang="en-US" dirty="0"/>
              <a:t>.</a:t>
            </a:r>
          </a:p>
          <a:p>
            <a:pPr marL="0" indent="0">
              <a:buNone/>
            </a:pPr>
            <a:endParaRPr lang="en-GB" dirty="0"/>
          </a:p>
          <a:p>
            <a:pPr marL="0" indent="0">
              <a:buNone/>
            </a:pPr>
            <a:r>
              <a:rPr lang="en-US" dirty="0"/>
              <a:t>Similar set up to Year 2 </a:t>
            </a:r>
            <a:r>
              <a:rPr lang="en-US" dirty="0" err="1"/>
              <a:t>Wollaton</a:t>
            </a:r>
            <a:r>
              <a:rPr lang="en-US" dirty="0"/>
              <a:t> Hall camp.</a:t>
            </a:r>
            <a:endParaRPr lang="en-GB" dirty="0"/>
          </a:p>
          <a:p>
            <a:pPr marL="0" indent="0">
              <a:buNone/>
            </a:pPr>
            <a:r>
              <a:rPr lang="en-US" dirty="0"/>
              <a:t> </a:t>
            </a:r>
            <a:endParaRPr lang="en-GB" dirty="0"/>
          </a:p>
          <a:p>
            <a:pPr marL="0" indent="0">
              <a:buNone/>
            </a:pPr>
            <a:r>
              <a:rPr lang="en-US" dirty="0"/>
              <a:t>The camp is situated in </a:t>
            </a:r>
            <a:r>
              <a:rPr lang="en-US" dirty="0" err="1"/>
              <a:t>Walesby</a:t>
            </a:r>
            <a:r>
              <a:rPr lang="en-US" dirty="0"/>
              <a:t> Forest, on the outskirts of Newark, about a 40min car journey away from Rise Park. For security reasons it is an enclosed, secure space on privately owned grounds. </a:t>
            </a:r>
            <a:endParaRPr lang="en-GB" dirty="0"/>
          </a:p>
          <a:p>
            <a:pPr marL="0" indent="0">
              <a:buNone/>
            </a:pPr>
            <a:endParaRPr lang="en-GB" dirty="0"/>
          </a:p>
        </p:txBody>
      </p:sp>
    </p:spTree>
    <p:extLst>
      <p:ext uri="{BB962C8B-B14F-4D97-AF65-F5344CB8AC3E}">
        <p14:creationId xmlns:p14="http://schemas.microsoft.com/office/powerpoint/2010/main" val="22645560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effectLst>
                  <a:outerShdw blurRad="38100" dist="38100" dir="2700000" algn="tl">
                    <a:srgbClr val="000000">
                      <a:alpha val="43137"/>
                    </a:srgbClr>
                  </a:outerShdw>
                </a:effectLst>
              </a:rPr>
              <a:t>General Information</a:t>
            </a:r>
          </a:p>
        </p:txBody>
      </p:sp>
      <p:sp>
        <p:nvSpPr>
          <p:cNvPr id="3" name="Content Placeholder 2"/>
          <p:cNvSpPr>
            <a:spLocks noGrp="1"/>
          </p:cNvSpPr>
          <p:nvPr>
            <p:ph idx="1"/>
          </p:nvPr>
        </p:nvSpPr>
        <p:spPr>
          <a:xfrm>
            <a:off x="457200" y="1600200"/>
            <a:ext cx="8229600" cy="4925144"/>
          </a:xfrm>
        </p:spPr>
        <p:txBody>
          <a:bodyPr>
            <a:normAutofit fontScale="70000" lnSpcReduction="20000"/>
          </a:bodyPr>
          <a:lstStyle/>
          <a:p>
            <a:pPr marL="0" indent="0">
              <a:buNone/>
            </a:pPr>
            <a:r>
              <a:rPr lang="en-US" b="1" dirty="0"/>
              <a:t>Departure from school: </a:t>
            </a:r>
          </a:p>
          <a:p>
            <a:pPr marL="0" indent="0">
              <a:buNone/>
            </a:pPr>
            <a:r>
              <a:rPr lang="en-US" b="1" dirty="0">
                <a:solidFill>
                  <a:schemeClr val="tx2"/>
                </a:solidFill>
                <a:effectLst>
                  <a:outerShdw blurRad="38100" dist="38100" dir="2700000" algn="tl">
                    <a:srgbClr val="000000">
                      <a:alpha val="43137"/>
                    </a:srgbClr>
                  </a:outerShdw>
                </a:effectLst>
              </a:rPr>
              <a:t>Wednesday 20th May</a:t>
            </a:r>
            <a:r>
              <a:rPr lang="en-US" dirty="0"/>
              <a:t>. Meet 8:55am inside Key Stage 2 hall for 9:30am departure from school by coach. </a:t>
            </a:r>
            <a:endParaRPr lang="en-GB" dirty="0"/>
          </a:p>
          <a:p>
            <a:pPr marL="0" indent="0">
              <a:buNone/>
            </a:pPr>
            <a:r>
              <a:rPr lang="en-US" dirty="0"/>
              <a:t> </a:t>
            </a:r>
            <a:endParaRPr lang="en-GB" dirty="0"/>
          </a:p>
          <a:p>
            <a:pPr marL="0" indent="0">
              <a:buNone/>
            </a:pPr>
            <a:r>
              <a:rPr lang="en-US" b="1" dirty="0"/>
              <a:t>Arrival back at school: </a:t>
            </a:r>
          </a:p>
          <a:p>
            <a:pPr marL="0" indent="0">
              <a:buNone/>
            </a:pPr>
            <a:r>
              <a:rPr lang="en-US" b="1" dirty="0">
                <a:solidFill>
                  <a:schemeClr val="tx2"/>
                </a:solidFill>
                <a:effectLst>
                  <a:outerShdw blurRad="38100" dist="38100" dir="2700000" algn="tl">
                    <a:srgbClr val="000000">
                      <a:alpha val="43137"/>
                    </a:srgbClr>
                  </a:outerShdw>
                </a:effectLst>
              </a:rPr>
              <a:t>Thursday 21st May</a:t>
            </a:r>
            <a:r>
              <a:rPr lang="en-US" dirty="0">
                <a:solidFill>
                  <a:schemeClr val="tx2"/>
                </a:solidFill>
              </a:rPr>
              <a:t>. </a:t>
            </a:r>
            <a:r>
              <a:rPr lang="en-US" dirty="0"/>
              <a:t>Children MUST be collected promptly from school, in the KS2 hall at 2:00pm.</a:t>
            </a:r>
            <a:endParaRPr lang="en-GB" dirty="0"/>
          </a:p>
          <a:p>
            <a:pPr marL="0" indent="0">
              <a:buNone/>
            </a:pPr>
            <a:r>
              <a:rPr lang="en-US" dirty="0"/>
              <a:t> </a:t>
            </a:r>
            <a:endParaRPr lang="en-GB" dirty="0"/>
          </a:p>
          <a:p>
            <a:pPr marL="0" indent="0">
              <a:buNone/>
            </a:pPr>
            <a:r>
              <a:rPr lang="en-US" b="1" dirty="0"/>
              <a:t>Price:</a:t>
            </a:r>
          </a:p>
          <a:p>
            <a:pPr marL="0" indent="0">
              <a:buNone/>
            </a:pPr>
            <a:r>
              <a:rPr lang="en-US" b="1" dirty="0"/>
              <a:t>£62.50</a:t>
            </a:r>
            <a:r>
              <a:rPr lang="en-US" dirty="0"/>
              <a:t>. </a:t>
            </a:r>
          </a:p>
          <a:p>
            <a:pPr marL="0" indent="0">
              <a:buNone/>
            </a:pPr>
            <a:r>
              <a:rPr lang="en-US" b="1" dirty="0"/>
              <a:t>£10 deposit </a:t>
            </a:r>
            <a:r>
              <a:rPr lang="en-US" dirty="0"/>
              <a:t>required </a:t>
            </a:r>
            <a:r>
              <a:rPr lang="en-US" i="1" dirty="0"/>
              <a:t>by Wednesday 25</a:t>
            </a:r>
            <a:r>
              <a:rPr lang="en-US" i="1" baseline="30000" dirty="0"/>
              <a:t>th</a:t>
            </a:r>
            <a:r>
              <a:rPr lang="en-US" i="1" dirty="0"/>
              <a:t> March</a:t>
            </a:r>
            <a:r>
              <a:rPr lang="en-US" dirty="0"/>
              <a:t>. </a:t>
            </a:r>
          </a:p>
          <a:p>
            <a:pPr marL="0" indent="0">
              <a:buNone/>
            </a:pPr>
            <a:endParaRPr lang="en-US" dirty="0"/>
          </a:p>
          <a:p>
            <a:pPr marL="0" indent="0">
              <a:buNone/>
            </a:pPr>
            <a:r>
              <a:rPr lang="en-US" dirty="0"/>
              <a:t>Price includes food (evening meal, breakfast and packed lunch on day of departure from </a:t>
            </a:r>
            <a:r>
              <a:rPr lang="en-US" dirty="0" err="1"/>
              <a:t>Walesby</a:t>
            </a:r>
            <a:r>
              <a:rPr lang="en-US" dirty="0"/>
              <a:t>), drink, transport, use of equipment and outdoor activities.</a:t>
            </a:r>
            <a:endParaRPr lang="en-GB" dirty="0"/>
          </a:p>
        </p:txBody>
      </p:sp>
    </p:spTree>
    <p:extLst>
      <p:ext uri="{BB962C8B-B14F-4D97-AF65-F5344CB8AC3E}">
        <p14:creationId xmlns:p14="http://schemas.microsoft.com/office/powerpoint/2010/main" val="24889410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70283528"/>
              </p:ext>
            </p:extLst>
          </p:nvPr>
        </p:nvGraphicFramePr>
        <p:xfrm>
          <a:off x="395536" y="260647"/>
          <a:ext cx="8496944" cy="6721494"/>
        </p:xfrm>
        <a:graphic>
          <a:graphicData uri="http://schemas.openxmlformats.org/drawingml/2006/table">
            <a:tbl>
              <a:tblPr firstRow="1" firstCol="1" bandRow="1">
                <a:tableStyleId>{5C22544A-7EE6-4342-B048-85BDC9FD1C3A}</a:tableStyleId>
              </a:tblPr>
              <a:tblGrid>
                <a:gridCol w="2387027">
                  <a:extLst>
                    <a:ext uri="{9D8B030D-6E8A-4147-A177-3AD203B41FA5}">
                      <a16:colId xmlns:a16="http://schemas.microsoft.com/office/drawing/2014/main" val="20000"/>
                    </a:ext>
                  </a:extLst>
                </a:gridCol>
                <a:gridCol w="6109917">
                  <a:extLst>
                    <a:ext uri="{9D8B030D-6E8A-4147-A177-3AD203B41FA5}">
                      <a16:colId xmlns:a16="http://schemas.microsoft.com/office/drawing/2014/main" val="20001"/>
                    </a:ext>
                  </a:extLst>
                </a:gridCol>
              </a:tblGrid>
              <a:tr h="480715">
                <a:tc>
                  <a:txBody>
                    <a:bodyPr/>
                    <a:lstStyle/>
                    <a:p>
                      <a:pPr>
                        <a:lnSpc>
                          <a:spcPct val="150000"/>
                        </a:lnSpc>
                        <a:spcAft>
                          <a:spcPts val="0"/>
                        </a:spcAft>
                      </a:pPr>
                      <a:r>
                        <a:rPr lang="en-US" sz="2000" dirty="0">
                          <a:effectLst/>
                        </a:rPr>
                        <a:t>Monday </a:t>
                      </a:r>
                      <a:endParaRPr lang="en-GB" sz="1050" dirty="0">
                        <a:effectLst/>
                        <a:latin typeface="Times New Roman"/>
                        <a:ea typeface="Times New Roman"/>
                      </a:endParaRPr>
                    </a:p>
                  </a:txBody>
                  <a:tcPr marL="48492" marR="48492" marT="0" marB="0"/>
                </a:tc>
                <a:tc>
                  <a:txBody>
                    <a:bodyPr/>
                    <a:lstStyle/>
                    <a:p>
                      <a:pPr>
                        <a:lnSpc>
                          <a:spcPct val="150000"/>
                        </a:lnSpc>
                        <a:spcAft>
                          <a:spcPts val="0"/>
                        </a:spcAft>
                      </a:pPr>
                      <a:r>
                        <a:rPr lang="en-US" sz="2000" dirty="0">
                          <a:effectLst/>
                        </a:rPr>
                        <a:t> DRAFT</a:t>
                      </a:r>
                      <a:r>
                        <a:rPr lang="en-US" sz="2000" baseline="0" dirty="0">
                          <a:effectLst/>
                        </a:rPr>
                        <a:t> Itinerary (weather dependent)</a:t>
                      </a:r>
                      <a:endParaRPr lang="en-GB" sz="1050" dirty="0">
                        <a:effectLst/>
                        <a:latin typeface="Times New Roman"/>
                        <a:ea typeface="Times New Roman"/>
                      </a:endParaRPr>
                    </a:p>
                  </a:txBody>
                  <a:tcPr marL="48492" marR="48492" marT="0" marB="0"/>
                </a:tc>
                <a:extLst>
                  <a:ext uri="{0D108BD9-81ED-4DB2-BD59-A6C34878D82A}">
                    <a16:rowId xmlns:a16="http://schemas.microsoft.com/office/drawing/2014/main" val="10000"/>
                  </a:ext>
                </a:extLst>
              </a:tr>
              <a:tr h="480715">
                <a:tc>
                  <a:txBody>
                    <a:bodyPr/>
                    <a:lstStyle/>
                    <a:p>
                      <a:pPr>
                        <a:lnSpc>
                          <a:spcPct val="150000"/>
                        </a:lnSpc>
                        <a:spcAft>
                          <a:spcPts val="0"/>
                        </a:spcAft>
                      </a:pPr>
                      <a:r>
                        <a:rPr lang="en-US" sz="2000" dirty="0">
                          <a:effectLst/>
                        </a:rPr>
                        <a:t>9:30</a:t>
                      </a:r>
                      <a:endParaRPr lang="en-GB" sz="1050" dirty="0">
                        <a:effectLst/>
                        <a:latin typeface="Times New Roman"/>
                        <a:ea typeface="Times New Roman"/>
                      </a:endParaRPr>
                    </a:p>
                  </a:txBody>
                  <a:tcPr marL="48492" marR="48492" marT="0" marB="0"/>
                </a:tc>
                <a:tc>
                  <a:txBody>
                    <a:bodyPr/>
                    <a:lstStyle/>
                    <a:p>
                      <a:pPr>
                        <a:lnSpc>
                          <a:spcPct val="150000"/>
                        </a:lnSpc>
                        <a:spcAft>
                          <a:spcPts val="0"/>
                        </a:spcAft>
                      </a:pPr>
                      <a:r>
                        <a:rPr lang="en-US" sz="2000" dirty="0">
                          <a:effectLst/>
                        </a:rPr>
                        <a:t>Depart school</a:t>
                      </a:r>
                      <a:endParaRPr lang="en-GB" sz="1050" dirty="0">
                        <a:effectLst/>
                        <a:latin typeface="Times New Roman"/>
                        <a:ea typeface="Times New Roman"/>
                      </a:endParaRPr>
                    </a:p>
                  </a:txBody>
                  <a:tcPr marL="48492" marR="48492" marT="0" marB="0"/>
                </a:tc>
                <a:extLst>
                  <a:ext uri="{0D108BD9-81ED-4DB2-BD59-A6C34878D82A}">
                    <a16:rowId xmlns:a16="http://schemas.microsoft.com/office/drawing/2014/main" val="10001"/>
                  </a:ext>
                </a:extLst>
              </a:tr>
              <a:tr h="961432">
                <a:tc>
                  <a:txBody>
                    <a:bodyPr/>
                    <a:lstStyle/>
                    <a:p>
                      <a:pPr>
                        <a:lnSpc>
                          <a:spcPct val="150000"/>
                        </a:lnSpc>
                        <a:spcAft>
                          <a:spcPts val="0"/>
                        </a:spcAft>
                      </a:pPr>
                      <a:r>
                        <a:rPr lang="en-US" sz="2000" dirty="0">
                          <a:effectLst/>
                        </a:rPr>
                        <a:t>10:15</a:t>
                      </a:r>
                      <a:r>
                        <a:rPr lang="en-US" sz="2000" baseline="0" dirty="0">
                          <a:effectLst/>
                        </a:rPr>
                        <a:t> </a:t>
                      </a:r>
                      <a:r>
                        <a:rPr lang="en-US" sz="2000" dirty="0">
                          <a:effectLst/>
                        </a:rPr>
                        <a:t>– 12.00</a:t>
                      </a:r>
                      <a:endParaRPr lang="en-GB" sz="1050" dirty="0">
                        <a:effectLst/>
                        <a:latin typeface="Times New Roman"/>
                        <a:ea typeface="Times New Roman"/>
                      </a:endParaRPr>
                    </a:p>
                  </a:txBody>
                  <a:tcPr marL="48492" marR="48492" marT="0" marB="0"/>
                </a:tc>
                <a:tc>
                  <a:txBody>
                    <a:bodyPr/>
                    <a:lstStyle/>
                    <a:p>
                      <a:pPr>
                        <a:lnSpc>
                          <a:spcPct val="150000"/>
                        </a:lnSpc>
                        <a:spcAft>
                          <a:spcPts val="0"/>
                        </a:spcAft>
                      </a:pPr>
                      <a:r>
                        <a:rPr lang="en-US" sz="2000" dirty="0">
                          <a:effectLst/>
                        </a:rPr>
                        <a:t>Welcome to camp. Instructions and camp rules. </a:t>
                      </a:r>
                      <a:endParaRPr lang="en-GB" sz="1050" dirty="0">
                        <a:effectLst/>
                      </a:endParaRPr>
                    </a:p>
                    <a:p>
                      <a:pPr>
                        <a:lnSpc>
                          <a:spcPct val="150000"/>
                        </a:lnSpc>
                        <a:spcAft>
                          <a:spcPts val="0"/>
                        </a:spcAft>
                      </a:pPr>
                      <a:r>
                        <a:rPr lang="en-US" sz="2000" dirty="0">
                          <a:effectLst/>
                        </a:rPr>
                        <a:t>Walk around</a:t>
                      </a:r>
                      <a:r>
                        <a:rPr lang="en-US" sz="2000" baseline="0" dirty="0">
                          <a:effectLst/>
                        </a:rPr>
                        <a:t> </a:t>
                      </a:r>
                      <a:r>
                        <a:rPr lang="en-US" sz="2000" baseline="0" dirty="0" err="1">
                          <a:effectLst/>
                        </a:rPr>
                        <a:t>Walesby</a:t>
                      </a:r>
                      <a:r>
                        <a:rPr lang="en-US" sz="2000" baseline="0" dirty="0">
                          <a:effectLst/>
                        </a:rPr>
                        <a:t> Forest grounds</a:t>
                      </a:r>
                      <a:endParaRPr lang="en-GB" sz="1050" dirty="0">
                        <a:effectLst/>
                        <a:latin typeface="Times New Roman"/>
                        <a:ea typeface="Times New Roman"/>
                      </a:endParaRPr>
                    </a:p>
                  </a:txBody>
                  <a:tcPr marL="48492" marR="48492" marT="0" marB="0"/>
                </a:tc>
                <a:extLst>
                  <a:ext uri="{0D108BD9-81ED-4DB2-BD59-A6C34878D82A}">
                    <a16:rowId xmlns:a16="http://schemas.microsoft.com/office/drawing/2014/main" val="10002"/>
                  </a:ext>
                </a:extLst>
              </a:tr>
              <a:tr h="961432">
                <a:tc>
                  <a:txBody>
                    <a:bodyPr/>
                    <a:lstStyle/>
                    <a:p>
                      <a:pPr>
                        <a:lnSpc>
                          <a:spcPct val="150000"/>
                        </a:lnSpc>
                        <a:spcAft>
                          <a:spcPts val="0"/>
                        </a:spcAft>
                      </a:pPr>
                      <a:r>
                        <a:rPr lang="en-US" sz="2000">
                          <a:effectLst/>
                        </a:rPr>
                        <a:t>12.00 – 13.00 </a:t>
                      </a:r>
                      <a:endParaRPr lang="en-GB" sz="1050">
                        <a:effectLst/>
                        <a:latin typeface="Times New Roman"/>
                        <a:ea typeface="Times New Roman"/>
                      </a:endParaRPr>
                    </a:p>
                  </a:txBody>
                  <a:tcPr marL="48492" marR="48492" marT="0" marB="0"/>
                </a:tc>
                <a:tc>
                  <a:txBody>
                    <a:bodyPr/>
                    <a:lstStyle/>
                    <a:p>
                      <a:pPr>
                        <a:lnSpc>
                          <a:spcPct val="150000"/>
                        </a:lnSpc>
                        <a:spcAft>
                          <a:spcPts val="0"/>
                        </a:spcAft>
                      </a:pPr>
                      <a:r>
                        <a:rPr lang="en-US" sz="2000" dirty="0">
                          <a:effectLst/>
                        </a:rPr>
                        <a:t>Packed</a:t>
                      </a:r>
                      <a:r>
                        <a:rPr lang="en-US" sz="2000" baseline="0" dirty="0">
                          <a:effectLst/>
                        </a:rPr>
                        <a:t> lunch</a:t>
                      </a:r>
                      <a:r>
                        <a:rPr lang="en-US" sz="2000" dirty="0">
                          <a:effectLst/>
                        </a:rPr>
                        <a:t> (brought</a:t>
                      </a:r>
                      <a:r>
                        <a:rPr lang="en-US" sz="2000" baseline="0" dirty="0">
                          <a:effectLst/>
                        </a:rPr>
                        <a:t> from home / school</a:t>
                      </a:r>
                      <a:r>
                        <a:rPr lang="en-US" sz="2000" dirty="0">
                          <a:effectLst/>
                        </a:rPr>
                        <a:t>)  </a:t>
                      </a:r>
                    </a:p>
                  </a:txBody>
                  <a:tcPr marL="48492" marR="48492" marT="0" marB="0"/>
                </a:tc>
                <a:extLst>
                  <a:ext uri="{0D108BD9-81ED-4DB2-BD59-A6C34878D82A}">
                    <a16:rowId xmlns:a16="http://schemas.microsoft.com/office/drawing/2014/main" val="10003"/>
                  </a:ext>
                </a:extLst>
              </a:tr>
              <a:tr h="480715">
                <a:tc>
                  <a:txBody>
                    <a:bodyPr/>
                    <a:lstStyle/>
                    <a:p>
                      <a:pPr>
                        <a:lnSpc>
                          <a:spcPct val="150000"/>
                        </a:lnSpc>
                        <a:spcAft>
                          <a:spcPts val="0"/>
                        </a:spcAft>
                      </a:pPr>
                      <a:endParaRPr lang="en-GB" sz="1050" dirty="0">
                        <a:effectLst/>
                        <a:latin typeface="Times New Roman"/>
                        <a:ea typeface="Times New Roman"/>
                      </a:endParaRPr>
                    </a:p>
                  </a:txBody>
                  <a:tcPr marL="48492" marR="48492" marT="0" marB="0"/>
                </a:tc>
                <a:tc>
                  <a:txBody>
                    <a:bodyPr/>
                    <a:lstStyle/>
                    <a:p>
                      <a:pPr>
                        <a:lnSpc>
                          <a:spcPct val="150000"/>
                        </a:lnSpc>
                        <a:spcAft>
                          <a:spcPts val="0"/>
                        </a:spcAft>
                      </a:pPr>
                      <a:r>
                        <a:rPr lang="en-US" sz="2000" i="1" dirty="0">
                          <a:effectLst/>
                        </a:rPr>
                        <a:t>Children split</a:t>
                      </a:r>
                      <a:r>
                        <a:rPr lang="en-US" sz="2000" i="1" baseline="0" dirty="0">
                          <a:effectLst/>
                        </a:rPr>
                        <a:t> in to four groups; activities to alternate</a:t>
                      </a:r>
                      <a:endParaRPr lang="en-GB" sz="1050" i="1" dirty="0">
                        <a:effectLst/>
                        <a:latin typeface="Times New Roman"/>
                        <a:ea typeface="Times New Roman"/>
                      </a:endParaRPr>
                    </a:p>
                  </a:txBody>
                  <a:tcPr marL="48492" marR="48492" marT="0" marB="0"/>
                </a:tc>
                <a:extLst>
                  <a:ext uri="{0D108BD9-81ED-4DB2-BD59-A6C34878D82A}">
                    <a16:rowId xmlns:a16="http://schemas.microsoft.com/office/drawing/2014/main" val="10004"/>
                  </a:ext>
                </a:extLst>
              </a:tr>
              <a:tr h="480715">
                <a:tc>
                  <a:txBody>
                    <a:bodyPr/>
                    <a:lstStyle/>
                    <a:p>
                      <a:pPr>
                        <a:lnSpc>
                          <a:spcPct val="150000"/>
                        </a:lnSpc>
                        <a:spcAft>
                          <a:spcPts val="0"/>
                        </a:spcAft>
                      </a:pPr>
                      <a:r>
                        <a:rPr lang="en-US" sz="2000" dirty="0">
                          <a:effectLst/>
                        </a:rPr>
                        <a:t>14:00</a:t>
                      </a:r>
                      <a:r>
                        <a:rPr lang="en-US" sz="2000" baseline="0" dirty="0">
                          <a:effectLst/>
                        </a:rPr>
                        <a:t> </a:t>
                      </a:r>
                      <a:r>
                        <a:rPr lang="en-US" sz="2000" dirty="0">
                          <a:effectLst/>
                        </a:rPr>
                        <a:t>– 15:00</a:t>
                      </a:r>
                      <a:endParaRPr lang="en-GB" sz="1050" dirty="0">
                        <a:effectLst/>
                        <a:latin typeface="Times New Roman"/>
                        <a:ea typeface="Times New Roman"/>
                      </a:endParaRPr>
                    </a:p>
                  </a:txBody>
                  <a:tcPr marL="48492" marR="48492" marT="0" marB="0"/>
                </a:tc>
                <a:tc>
                  <a:txBody>
                    <a:bodyPr/>
                    <a:lstStyle/>
                    <a:p>
                      <a:pPr>
                        <a:lnSpc>
                          <a:spcPct val="150000"/>
                        </a:lnSpc>
                        <a:spcAft>
                          <a:spcPts val="0"/>
                        </a:spcAft>
                      </a:pPr>
                      <a:r>
                        <a:rPr lang="en-US" sz="2000" dirty="0">
                          <a:effectLst/>
                        </a:rPr>
                        <a:t>Activity 1: Indoor</a:t>
                      </a:r>
                      <a:r>
                        <a:rPr lang="en-US" sz="2000" baseline="0" dirty="0">
                          <a:effectLst/>
                        </a:rPr>
                        <a:t> climbing</a:t>
                      </a:r>
                      <a:r>
                        <a:rPr lang="en-US" sz="2000" dirty="0">
                          <a:effectLst/>
                        </a:rPr>
                        <a:t> /</a:t>
                      </a:r>
                      <a:r>
                        <a:rPr lang="en-US" sz="2000" baseline="0" dirty="0">
                          <a:effectLst/>
                        </a:rPr>
                        <a:t> crate stack / archery / wobble pole</a:t>
                      </a:r>
                      <a:endParaRPr lang="en-GB" sz="1050" dirty="0">
                        <a:effectLst/>
                        <a:latin typeface="Times New Roman"/>
                        <a:ea typeface="Times New Roman"/>
                      </a:endParaRPr>
                    </a:p>
                  </a:txBody>
                  <a:tcPr marL="48492" marR="48492" marT="0" marB="0"/>
                </a:tc>
                <a:extLst>
                  <a:ext uri="{0D108BD9-81ED-4DB2-BD59-A6C34878D82A}">
                    <a16:rowId xmlns:a16="http://schemas.microsoft.com/office/drawing/2014/main" val="10005"/>
                  </a:ext>
                </a:extLst>
              </a:tr>
              <a:tr h="480715">
                <a:tc>
                  <a:txBody>
                    <a:bodyPr/>
                    <a:lstStyle/>
                    <a:p>
                      <a:pPr>
                        <a:lnSpc>
                          <a:spcPct val="150000"/>
                        </a:lnSpc>
                        <a:spcAft>
                          <a:spcPts val="0"/>
                        </a:spcAft>
                      </a:pPr>
                      <a:r>
                        <a:rPr lang="en-US" sz="2000" dirty="0">
                          <a:effectLst/>
                        </a:rPr>
                        <a:t>15:00 – 15.15</a:t>
                      </a:r>
                      <a:endParaRPr lang="en-GB" sz="1050" dirty="0">
                        <a:effectLst/>
                        <a:latin typeface="Times New Roman"/>
                        <a:ea typeface="Times New Roman"/>
                      </a:endParaRPr>
                    </a:p>
                  </a:txBody>
                  <a:tcPr marL="48492" marR="48492" marT="0" marB="0"/>
                </a:tc>
                <a:tc>
                  <a:txBody>
                    <a:bodyPr/>
                    <a:lstStyle/>
                    <a:p>
                      <a:pPr>
                        <a:lnSpc>
                          <a:spcPct val="150000"/>
                        </a:lnSpc>
                        <a:spcAft>
                          <a:spcPts val="0"/>
                        </a:spcAft>
                      </a:pPr>
                      <a:r>
                        <a:rPr lang="en-US" sz="2000" dirty="0">
                          <a:effectLst/>
                        </a:rPr>
                        <a:t>Break</a:t>
                      </a:r>
                      <a:endParaRPr lang="en-GB" sz="1050" dirty="0">
                        <a:effectLst/>
                        <a:latin typeface="Times New Roman"/>
                        <a:ea typeface="Times New Roman"/>
                      </a:endParaRPr>
                    </a:p>
                  </a:txBody>
                  <a:tcPr marL="48492" marR="48492" marT="0" marB="0"/>
                </a:tc>
                <a:extLst>
                  <a:ext uri="{0D108BD9-81ED-4DB2-BD59-A6C34878D82A}">
                    <a16:rowId xmlns:a16="http://schemas.microsoft.com/office/drawing/2014/main" val="10006"/>
                  </a:ext>
                </a:extLst>
              </a:tr>
              <a:tr h="568120">
                <a:tc>
                  <a:txBody>
                    <a:bodyPr/>
                    <a:lstStyle/>
                    <a:p>
                      <a:pPr>
                        <a:lnSpc>
                          <a:spcPct val="150000"/>
                        </a:lnSpc>
                        <a:spcAft>
                          <a:spcPts val="0"/>
                        </a:spcAft>
                      </a:pPr>
                      <a:r>
                        <a:rPr lang="en-US" sz="2000" dirty="0">
                          <a:effectLst/>
                        </a:rPr>
                        <a:t>15.15 – 16.15</a:t>
                      </a:r>
                      <a:endParaRPr lang="en-GB" sz="1050" dirty="0">
                        <a:effectLst/>
                        <a:latin typeface="Times New Roman"/>
                        <a:ea typeface="Times New Roman"/>
                      </a:endParaRPr>
                    </a:p>
                  </a:txBody>
                  <a:tcPr marL="48492" marR="48492" marT="0" marB="0"/>
                </a:tc>
                <a:tc>
                  <a:txBody>
                    <a:bodyPr/>
                    <a:lstStyle/>
                    <a:p>
                      <a:pPr>
                        <a:lnSpc>
                          <a:spcPct val="150000"/>
                        </a:lnSpc>
                        <a:spcAft>
                          <a:spcPts val="0"/>
                        </a:spcAft>
                      </a:pPr>
                      <a:r>
                        <a:rPr lang="en-US" sz="2000" dirty="0">
                          <a:effectLst/>
                        </a:rPr>
                        <a:t>Activity 2:  Rotation of activities </a:t>
                      </a:r>
                      <a:endParaRPr lang="en-GB" sz="1050" dirty="0">
                        <a:effectLst/>
                        <a:latin typeface="Times New Roman"/>
                        <a:ea typeface="Times New Roman"/>
                      </a:endParaRPr>
                    </a:p>
                  </a:txBody>
                  <a:tcPr marL="48492" marR="48492" marT="0" marB="0"/>
                </a:tc>
                <a:extLst>
                  <a:ext uri="{0D108BD9-81ED-4DB2-BD59-A6C34878D82A}">
                    <a16:rowId xmlns:a16="http://schemas.microsoft.com/office/drawing/2014/main" val="10007"/>
                  </a:ext>
                </a:extLst>
              </a:tr>
              <a:tr h="480715">
                <a:tc>
                  <a:txBody>
                    <a:bodyPr/>
                    <a:lstStyle/>
                    <a:p>
                      <a:pPr>
                        <a:lnSpc>
                          <a:spcPct val="150000"/>
                        </a:lnSpc>
                        <a:spcAft>
                          <a:spcPts val="0"/>
                        </a:spcAft>
                      </a:pPr>
                      <a:r>
                        <a:rPr lang="en-US" sz="2000" dirty="0">
                          <a:effectLst/>
                        </a:rPr>
                        <a:t>16:30 – 19:30</a:t>
                      </a:r>
                      <a:endParaRPr lang="en-GB" sz="1050" dirty="0">
                        <a:effectLst/>
                        <a:latin typeface="Times New Roman"/>
                        <a:ea typeface="Times New Roman"/>
                      </a:endParaRPr>
                    </a:p>
                  </a:txBody>
                  <a:tcPr marL="48492" marR="48492" marT="0" marB="0"/>
                </a:tc>
                <a:tc>
                  <a:txBody>
                    <a:bodyPr/>
                    <a:lstStyle/>
                    <a:p>
                      <a:pPr>
                        <a:lnSpc>
                          <a:spcPct val="150000"/>
                        </a:lnSpc>
                        <a:spcAft>
                          <a:spcPts val="0"/>
                        </a:spcAft>
                      </a:pPr>
                      <a:r>
                        <a:rPr lang="en-US" sz="2000" dirty="0">
                          <a:effectLst/>
                          <a:latin typeface="+mn-lt"/>
                          <a:ea typeface="+mn-ea"/>
                        </a:rPr>
                        <a:t>Dinner</a:t>
                      </a:r>
                      <a:r>
                        <a:rPr lang="en-US" sz="2000" baseline="0" dirty="0">
                          <a:effectLst/>
                          <a:latin typeface="+mn-lt"/>
                          <a:ea typeface="+mn-ea"/>
                        </a:rPr>
                        <a:t> (provided by </a:t>
                      </a:r>
                      <a:r>
                        <a:rPr lang="en-US" sz="2000" baseline="0" dirty="0" err="1">
                          <a:effectLst/>
                          <a:latin typeface="+mn-lt"/>
                          <a:ea typeface="+mn-ea"/>
                        </a:rPr>
                        <a:t>Walesby</a:t>
                      </a:r>
                      <a:r>
                        <a:rPr lang="en-US" sz="2000" baseline="0" dirty="0">
                          <a:effectLst/>
                          <a:latin typeface="+mn-lt"/>
                          <a:ea typeface="+mn-ea"/>
                        </a:rPr>
                        <a:t>) / free-time around camp</a:t>
                      </a:r>
                      <a:endParaRPr lang="en-GB" sz="1050" dirty="0">
                        <a:effectLst/>
                        <a:latin typeface="Times New Roman"/>
                        <a:ea typeface="Times New Roman"/>
                      </a:endParaRPr>
                    </a:p>
                  </a:txBody>
                  <a:tcPr marL="48492" marR="48492" marT="0" marB="0"/>
                </a:tc>
                <a:extLst>
                  <a:ext uri="{0D108BD9-81ED-4DB2-BD59-A6C34878D82A}">
                    <a16:rowId xmlns:a16="http://schemas.microsoft.com/office/drawing/2014/main" val="10008"/>
                  </a:ext>
                </a:extLst>
              </a:tr>
              <a:tr h="480715">
                <a:tc>
                  <a:txBody>
                    <a:bodyPr/>
                    <a:lstStyle/>
                    <a:p>
                      <a:pPr>
                        <a:lnSpc>
                          <a:spcPct val="150000"/>
                        </a:lnSpc>
                        <a:spcAft>
                          <a:spcPts val="0"/>
                        </a:spcAft>
                      </a:pPr>
                      <a:r>
                        <a:rPr lang="en-US" sz="2000" dirty="0">
                          <a:effectLst/>
                        </a:rPr>
                        <a:t>19.30 – 21.30</a:t>
                      </a:r>
                      <a:endParaRPr lang="en-GB" sz="1050" dirty="0">
                        <a:effectLst/>
                        <a:latin typeface="Times New Roman"/>
                        <a:ea typeface="Times New Roman"/>
                      </a:endParaRPr>
                    </a:p>
                  </a:txBody>
                  <a:tcPr marL="48492" marR="48492" marT="0" marB="0"/>
                </a:tc>
                <a:tc>
                  <a:txBody>
                    <a:bodyPr/>
                    <a:lstStyle/>
                    <a:p>
                      <a:pPr>
                        <a:lnSpc>
                          <a:spcPct val="150000"/>
                        </a:lnSpc>
                        <a:spcAft>
                          <a:spcPts val="0"/>
                        </a:spcAft>
                      </a:pPr>
                      <a:r>
                        <a:rPr lang="en-US" sz="2000" dirty="0">
                          <a:effectLst/>
                        </a:rPr>
                        <a:t>Twilight activity</a:t>
                      </a:r>
                      <a:r>
                        <a:rPr lang="en-US" sz="2000" baseline="0" dirty="0">
                          <a:effectLst/>
                        </a:rPr>
                        <a:t> – DISCO!</a:t>
                      </a:r>
                      <a:endParaRPr lang="en-GB" sz="1050" dirty="0">
                        <a:effectLst/>
                        <a:latin typeface="Times New Roman"/>
                        <a:ea typeface="Times New Roman"/>
                      </a:endParaRPr>
                    </a:p>
                  </a:txBody>
                  <a:tcPr marL="48492" marR="48492" marT="0" marB="0"/>
                </a:tc>
                <a:extLst>
                  <a:ext uri="{0D108BD9-81ED-4DB2-BD59-A6C34878D82A}">
                    <a16:rowId xmlns:a16="http://schemas.microsoft.com/office/drawing/2014/main" val="10009"/>
                  </a:ext>
                </a:extLst>
              </a:tr>
              <a:tr h="480715">
                <a:tc>
                  <a:txBody>
                    <a:bodyPr/>
                    <a:lstStyle/>
                    <a:p>
                      <a:pPr>
                        <a:lnSpc>
                          <a:spcPct val="150000"/>
                        </a:lnSpc>
                        <a:spcAft>
                          <a:spcPts val="0"/>
                        </a:spcAft>
                      </a:pPr>
                      <a:r>
                        <a:rPr lang="en-US" sz="2000" dirty="0">
                          <a:effectLst/>
                        </a:rPr>
                        <a:t>22:00</a:t>
                      </a:r>
                      <a:endParaRPr lang="en-GB" sz="1050" dirty="0">
                        <a:effectLst/>
                        <a:latin typeface="Times New Roman"/>
                        <a:ea typeface="Times New Roman"/>
                      </a:endParaRPr>
                    </a:p>
                  </a:txBody>
                  <a:tcPr marL="48492" marR="48492" marT="0" marB="0"/>
                </a:tc>
                <a:tc>
                  <a:txBody>
                    <a:bodyPr/>
                    <a:lstStyle/>
                    <a:p>
                      <a:pPr>
                        <a:lnSpc>
                          <a:spcPct val="150000"/>
                        </a:lnSpc>
                        <a:spcAft>
                          <a:spcPts val="0"/>
                        </a:spcAft>
                      </a:pPr>
                      <a:r>
                        <a:rPr lang="en-US" sz="2000" dirty="0">
                          <a:effectLst/>
                        </a:rPr>
                        <a:t>Bed time!</a:t>
                      </a:r>
                      <a:endParaRPr lang="en-GB" sz="1050" dirty="0">
                        <a:effectLst/>
                        <a:latin typeface="Times New Roman"/>
                        <a:ea typeface="Times New Roman"/>
                      </a:endParaRPr>
                    </a:p>
                  </a:txBody>
                  <a:tcPr marL="48492" marR="48492" marT="0" marB="0"/>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12028924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925566771"/>
              </p:ext>
            </p:extLst>
          </p:nvPr>
        </p:nvGraphicFramePr>
        <p:xfrm>
          <a:off x="395536" y="188640"/>
          <a:ext cx="8496944" cy="2478532"/>
        </p:xfrm>
        <a:graphic>
          <a:graphicData uri="http://schemas.openxmlformats.org/drawingml/2006/table">
            <a:tbl>
              <a:tblPr firstRow="1" firstCol="1" bandRow="1">
                <a:tableStyleId>{5C22544A-7EE6-4342-B048-85BDC9FD1C3A}</a:tableStyleId>
              </a:tblPr>
              <a:tblGrid>
                <a:gridCol w="2387028">
                  <a:extLst>
                    <a:ext uri="{9D8B030D-6E8A-4147-A177-3AD203B41FA5}">
                      <a16:colId xmlns:a16="http://schemas.microsoft.com/office/drawing/2014/main" val="20000"/>
                    </a:ext>
                  </a:extLst>
                </a:gridCol>
                <a:gridCol w="6109916">
                  <a:extLst>
                    <a:ext uri="{9D8B030D-6E8A-4147-A177-3AD203B41FA5}">
                      <a16:colId xmlns:a16="http://schemas.microsoft.com/office/drawing/2014/main" val="20001"/>
                    </a:ext>
                  </a:extLst>
                </a:gridCol>
              </a:tblGrid>
              <a:tr h="0">
                <a:tc>
                  <a:txBody>
                    <a:bodyPr/>
                    <a:lstStyle/>
                    <a:p>
                      <a:pPr>
                        <a:lnSpc>
                          <a:spcPct val="150000"/>
                        </a:lnSpc>
                        <a:spcAft>
                          <a:spcPts val="0"/>
                        </a:spcAft>
                      </a:pPr>
                      <a:r>
                        <a:rPr lang="en-US" sz="2000" dirty="0">
                          <a:effectLst/>
                        </a:rPr>
                        <a:t>Friday</a:t>
                      </a:r>
                      <a:endParaRPr lang="en-GB" sz="1200" dirty="0">
                        <a:effectLst/>
                        <a:latin typeface="Times New Roman"/>
                        <a:ea typeface="Times New Roman"/>
                      </a:endParaRPr>
                    </a:p>
                  </a:txBody>
                  <a:tcPr marL="68580" marR="68580" marT="0" marB="0"/>
                </a:tc>
                <a:tc>
                  <a:txBody>
                    <a:bodyPr/>
                    <a:lstStyle/>
                    <a:p>
                      <a:pPr>
                        <a:lnSpc>
                          <a:spcPct val="150000"/>
                        </a:lnSpc>
                        <a:spcAft>
                          <a:spcPts val="0"/>
                        </a:spcAft>
                      </a:pPr>
                      <a:r>
                        <a:rPr lang="en-US" sz="2000" dirty="0">
                          <a:effectLst/>
                        </a:rPr>
                        <a:t> DRAFT Itinerary (weather dependent)</a:t>
                      </a:r>
                      <a:endParaRPr lang="en-GB" sz="1200" dirty="0">
                        <a:effectLst/>
                        <a:latin typeface="Times New Roman"/>
                        <a:ea typeface="Times New Roman"/>
                      </a:endParaRPr>
                    </a:p>
                  </a:txBody>
                  <a:tcPr marL="68580" marR="68580" marT="0" marB="0"/>
                </a:tc>
                <a:extLst>
                  <a:ext uri="{0D108BD9-81ED-4DB2-BD59-A6C34878D82A}">
                    <a16:rowId xmlns:a16="http://schemas.microsoft.com/office/drawing/2014/main" val="10000"/>
                  </a:ext>
                </a:extLst>
              </a:tr>
              <a:tr h="0">
                <a:tc>
                  <a:txBody>
                    <a:bodyPr/>
                    <a:lstStyle/>
                    <a:p>
                      <a:pPr>
                        <a:lnSpc>
                          <a:spcPct val="150000"/>
                        </a:lnSpc>
                        <a:spcAft>
                          <a:spcPts val="0"/>
                        </a:spcAft>
                      </a:pPr>
                      <a:r>
                        <a:rPr lang="en-US" sz="2000" dirty="0">
                          <a:effectLst/>
                        </a:rPr>
                        <a:t>08.00 – 09.00</a:t>
                      </a:r>
                      <a:endParaRPr lang="en-GB" sz="1200" dirty="0">
                        <a:effectLst/>
                        <a:latin typeface="Times New Roman"/>
                        <a:ea typeface="Times New Roman"/>
                      </a:endParaRPr>
                    </a:p>
                  </a:txBody>
                  <a:tcPr marL="68580" marR="68580" marT="0" marB="0"/>
                </a:tc>
                <a:tc>
                  <a:txBody>
                    <a:bodyPr/>
                    <a:lstStyle/>
                    <a:p>
                      <a:pPr>
                        <a:lnSpc>
                          <a:spcPct val="150000"/>
                        </a:lnSpc>
                        <a:spcAft>
                          <a:spcPts val="0"/>
                        </a:spcAft>
                      </a:pPr>
                      <a:r>
                        <a:rPr lang="en-US" sz="2000" dirty="0">
                          <a:effectLst/>
                        </a:rPr>
                        <a:t>Breakfast (provided by </a:t>
                      </a:r>
                      <a:r>
                        <a:rPr lang="en-US" sz="2000" dirty="0" err="1">
                          <a:effectLst/>
                        </a:rPr>
                        <a:t>Waleby</a:t>
                      </a:r>
                      <a:r>
                        <a:rPr lang="en-US" sz="2000" dirty="0">
                          <a:effectLst/>
                        </a:rPr>
                        <a:t>)</a:t>
                      </a:r>
                      <a:endParaRPr lang="en-GB" sz="1200" dirty="0">
                        <a:effectLst/>
                        <a:latin typeface="Times New Roman"/>
                        <a:ea typeface="Times New Roman"/>
                      </a:endParaRPr>
                    </a:p>
                  </a:txBody>
                  <a:tcPr marL="68580" marR="68580" marT="0" marB="0"/>
                </a:tc>
                <a:extLst>
                  <a:ext uri="{0D108BD9-81ED-4DB2-BD59-A6C34878D82A}">
                    <a16:rowId xmlns:a16="http://schemas.microsoft.com/office/drawing/2014/main" val="10001"/>
                  </a:ext>
                </a:extLst>
              </a:tr>
              <a:tr h="0">
                <a:tc>
                  <a:txBody>
                    <a:bodyPr/>
                    <a:lstStyle/>
                    <a:p>
                      <a:pPr>
                        <a:lnSpc>
                          <a:spcPct val="150000"/>
                        </a:lnSpc>
                        <a:spcAft>
                          <a:spcPts val="0"/>
                        </a:spcAft>
                      </a:pPr>
                      <a:r>
                        <a:rPr lang="en-US" sz="2000" dirty="0">
                          <a:effectLst/>
                        </a:rPr>
                        <a:t>10.00 – 11.00</a:t>
                      </a:r>
                      <a:endParaRPr lang="en-GB" sz="1200" dirty="0">
                        <a:effectLst/>
                        <a:latin typeface="Times New Roman"/>
                        <a:ea typeface="Times New Roman"/>
                      </a:endParaRPr>
                    </a:p>
                  </a:txBody>
                  <a:tcPr marL="68580" marR="68580" marT="0" marB="0"/>
                </a:tc>
                <a:tc>
                  <a:txBody>
                    <a:bodyPr/>
                    <a:lstStyle/>
                    <a:p>
                      <a:pPr>
                        <a:lnSpc>
                          <a:spcPct val="150000"/>
                        </a:lnSpc>
                        <a:spcAft>
                          <a:spcPts val="0"/>
                        </a:spcAft>
                      </a:pPr>
                      <a:r>
                        <a:rPr lang="en-US" sz="2000" dirty="0">
                          <a:effectLst/>
                        </a:rPr>
                        <a:t>Activity</a:t>
                      </a:r>
                      <a:r>
                        <a:rPr lang="en-US" sz="2000" baseline="0" dirty="0">
                          <a:effectLst/>
                        </a:rPr>
                        <a:t> 3 – Activities rotate </a:t>
                      </a:r>
                      <a:endParaRPr lang="en-GB" sz="1200" dirty="0">
                        <a:effectLst/>
                        <a:latin typeface="Times New Roman"/>
                        <a:ea typeface="Times New Roman"/>
                      </a:endParaRPr>
                    </a:p>
                  </a:txBody>
                  <a:tcPr marL="68580" marR="68580" marT="0" marB="0"/>
                </a:tc>
                <a:extLst>
                  <a:ext uri="{0D108BD9-81ED-4DB2-BD59-A6C34878D82A}">
                    <a16:rowId xmlns:a16="http://schemas.microsoft.com/office/drawing/2014/main" val="10002"/>
                  </a:ext>
                </a:extLst>
              </a:tr>
              <a:tr h="365760">
                <a:tc rowSpan="2">
                  <a:txBody>
                    <a:bodyPr/>
                    <a:lstStyle/>
                    <a:p>
                      <a:pPr>
                        <a:lnSpc>
                          <a:spcPct val="150000"/>
                        </a:lnSpc>
                        <a:spcAft>
                          <a:spcPts val="0"/>
                        </a:spcAft>
                      </a:pPr>
                      <a:r>
                        <a:rPr lang="en-US" sz="2000" dirty="0">
                          <a:effectLst/>
                        </a:rPr>
                        <a:t>11.15</a:t>
                      </a:r>
                      <a:r>
                        <a:rPr lang="en-US" sz="2000" baseline="0" dirty="0">
                          <a:effectLst/>
                        </a:rPr>
                        <a:t> – 12.15</a:t>
                      </a:r>
                      <a:endParaRPr lang="en-GB" sz="1200" dirty="0">
                        <a:effectLst/>
                        <a:latin typeface="Times New Roman"/>
                        <a:ea typeface="Times New Roman"/>
                      </a:endParaRPr>
                    </a:p>
                  </a:txBody>
                  <a:tcPr marL="68580" marR="68580" marT="0" marB="0"/>
                </a:tc>
                <a:tc>
                  <a:txBody>
                    <a:bodyPr/>
                    <a:lstStyle/>
                    <a:p>
                      <a:pPr>
                        <a:lnSpc>
                          <a:spcPct val="150000"/>
                        </a:lnSpc>
                        <a:spcAft>
                          <a:spcPts val="0"/>
                        </a:spcAft>
                      </a:pPr>
                      <a:r>
                        <a:rPr lang="en-US" sz="2000" dirty="0">
                          <a:effectLst/>
                        </a:rPr>
                        <a:t>Activity 4 – Activitie</a:t>
                      </a:r>
                      <a:r>
                        <a:rPr lang="en-US" sz="2000" baseline="0" dirty="0">
                          <a:effectLst/>
                        </a:rPr>
                        <a:t>s rotate</a:t>
                      </a:r>
                      <a:endParaRPr lang="en-GB" sz="1200" dirty="0">
                        <a:effectLst/>
                        <a:latin typeface="Times New Roman"/>
                        <a:ea typeface="Times New Roman"/>
                      </a:endParaRPr>
                    </a:p>
                  </a:txBody>
                  <a:tcPr marL="68580" marR="68580" marT="0" marB="0"/>
                </a:tc>
                <a:extLst>
                  <a:ext uri="{0D108BD9-81ED-4DB2-BD59-A6C34878D82A}">
                    <a16:rowId xmlns:a16="http://schemas.microsoft.com/office/drawing/2014/main" val="10003"/>
                  </a:ext>
                </a:extLst>
              </a:tr>
              <a:tr h="0">
                <a:tc vMerge="1">
                  <a:txBody>
                    <a:bodyPr/>
                    <a:lstStyle/>
                    <a:p>
                      <a:endParaRPr lang="en-GB"/>
                    </a:p>
                  </a:txBody>
                  <a:tcPr/>
                </a:tc>
                <a:tc rowSpan="2">
                  <a:txBody>
                    <a:bodyPr/>
                    <a:lstStyle/>
                    <a:p>
                      <a:pPr>
                        <a:lnSpc>
                          <a:spcPct val="150000"/>
                        </a:lnSpc>
                        <a:spcAft>
                          <a:spcPts val="0"/>
                        </a:spcAft>
                      </a:pPr>
                      <a:r>
                        <a:rPr lang="en-GB" sz="2000" dirty="0">
                          <a:effectLst/>
                          <a:latin typeface="+mn-lt"/>
                          <a:ea typeface="Times New Roman"/>
                          <a:cs typeface="Arial" panose="020B0604020202020204" pitchFamily="34" charset="0"/>
                        </a:rPr>
                        <a:t>Packed lunch (provided</a:t>
                      </a:r>
                      <a:r>
                        <a:rPr lang="en-GB" sz="2000" baseline="0" dirty="0">
                          <a:effectLst/>
                          <a:latin typeface="+mn-lt"/>
                          <a:ea typeface="Times New Roman"/>
                          <a:cs typeface="Arial" panose="020B0604020202020204" pitchFamily="34" charset="0"/>
                        </a:rPr>
                        <a:t> by </a:t>
                      </a:r>
                      <a:r>
                        <a:rPr lang="en-GB" sz="2000" baseline="0" dirty="0" err="1">
                          <a:effectLst/>
                          <a:latin typeface="+mn-lt"/>
                          <a:ea typeface="Times New Roman"/>
                          <a:cs typeface="Arial" panose="020B0604020202020204" pitchFamily="34" charset="0"/>
                        </a:rPr>
                        <a:t>Walesby</a:t>
                      </a:r>
                      <a:r>
                        <a:rPr lang="en-GB" sz="2000" baseline="0" dirty="0">
                          <a:effectLst/>
                          <a:latin typeface="+mn-lt"/>
                          <a:ea typeface="Times New Roman"/>
                          <a:cs typeface="Arial" panose="020B0604020202020204" pitchFamily="34" charset="0"/>
                        </a:rPr>
                        <a:t>)</a:t>
                      </a:r>
                      <a:endParaRPr lang="en-GB" sz="2000" dirty="0">
                        <a:effectLst/>
                        <a:latin typeface="+mn-lt"/>
                        <a:ea typeface="Times New Roman"/>
                        <a:cs typeface="Arial" panose="020B0604020202020204" pitchFamily="34" charset="0"/>
                      </a:endParaRPr>
                    </a:p>
                  </a:txBody>
                  <a:tcPr marL="68580" marR="68580" marT="0" marB="0"/>
                </a:tc>
                <a:extLst>
                  <a:ext uri="{0D108BD9-81ED-4DB2-BD59-A6C34878D82A}">
                    <a16:rowId xmlns:a16="http://schemas.microsoft.com/office/drawing/2014/main" val="1430393090"/>
                  </a:ext>
                </a:extLst>
              </a:tr>
              <a:tr h="261620">
                <a:tc rowSpan="2">
                  <a:txBody>
                    <a:bodyPr/>
                    <a:lstStyle/>
                    <a:p>
                      <a:pPr>
                        <a:lnSpc>
                          <a:spcPct val="150000"/>
                        </a:lnSpc>
                        <a:spcAft>
                          <a:spcPts val="0"/>
                        </a:spcAft>
                      </a:pPr>
                      <a:r>
                        <a:rPr lang="en-GB" sz="2000" dirty="0">
                          <a:effectLst/>
                          <a:latin typeface="+mn-lt"/>
                          <a:ea typeface="Times New Roman"/>
                          <a:cs typeface="Arial" panose="020B0604020202020204" pitchFamily="34" charset="0"/>
                        </a:rPr>
                        <a:t>12:30 – 1:00</a:t>
                      </a:r>
                    </a:p>
                  </a:txBody>
                  <a:tcPr marL="68580" marR="68580" marT="0" marB="0"/>
                </a:tc>
                <a:tc vMerge="1">
                  <a:txBody>
                    <a:bodyPr/>
                    <a:lstStyle/>
                    <a:p>
                      <a:endParaRPr lang="en-GB"/>
                    </a:p>
                  </a:txBody>
                  <a:tcPr/>
                </a:tc>
                <a:extLst>
                  <a:ext uri="{0D108BD9-81ED-4DB2-BD59-A6C34878D82A}">
                    <a16:rowId xmlns:a16="http://schemas.microsoft.com/office/drawing/2014/main" val="3598996778"/>
                  </a:ext>
                </a:extLst>
              </a:tr>
              <a:tr h="0">
                <a:tc vMerge="1">
                  <a:txBody>
                    <a:bodyPr/>
                    <a:lstStyle/>
                    <a:p>
                      <a:endParaRPr lang="en-GB"/>
                    </a:p>
                  </a:txBody>
                  <a:tcPr/>
                </a:tc>
                <a:tc rowSpan="2">
                  <a:txBody>
                    <a:bodyPr/>
                    <a:lstStyle/>
                    <a:p>
                      <a:pPr>
                        <a:lnSpc>
                          <a:spcPct val="150000"/>
                        </a:lnSpc>
                        <a:spcAft>
                          <a:spcPts val="0"/>
                        </a:spcAft>
                      </a:pPr>
                      <a:r>
                        <a:rPr lang="en-GB" sz="2000" dirty="0">
                          <a:effectLst/>
                          <a:latin typeface="+mn-lt"/>
                          <a:ea typeface="Times New Roman"/>
                          <a:cs typeface="Arial" panose="020B0604020202020204" pitchFamily="34" charset="0"/>
                        </a:rPr>
                        <a:t>Coach back to school</a:t>
                      </a:r>
                    </a:p>
                  </a:txBody>
                  <a:tcPr marL="68580" marR="68580" marT="0" marB="0"/>
                </a:tc>
                <a:extLst>
                  <a:ext uri="{0D108BD9-81ED-4DB2-BD59-A6C34878D82A}">
                    <a16:rowId xmlns:a16="http://schemas.microsoft.com/office/drawing/2014/main" val="189751390"/>
                  </a:ext>
                </a:extLst>
              </a:tr>
              <a:tr h="137160">
                <a:tc>
                  <a:txBody>
                    <a:bodyPr/>
                    <a:lstStyle/>
                    <a:p>
                      <a:pPr>
                        <a:lnSpc>
                          <a:spcPct val="150000"/>
                        </a:lnSpc>
                        <a:spcAft>
                          <a:spcPts val="0"/>
                        </a:spcAft>
                      </a:pPr>
                      <a:r>
                        <a:rPr lang="en-GB" sz="2000" dirty="0">
                          <a:effectLst/>
                          <a:latin typeface="+mn-lt"/>
                          <a:ea typeface="Times New Roman"/>
                          <a:cs typeface="Arial" panose="020B0604020202020204" pitchFamily="34" charset="0"/>
                        </a:rPr>
                        <a:t>1:15</a:t>
                      </a:r>
                      <a:r>
                        <a:rPr lang="en-GB" sz="2000" baseline="0" dirty="0">
                          <a:effectLst/>
                          <a:latin typeface="+mn-lt"/>
                          <a:ea typeface="Times New Roman"/>
                          <a:cs typeface="Arial" panose="020B0604020202020204" pitchFamily="34" charset="0"/>
                        </a:rPr>
                        <a:t> – 2:00</a:t>
                      </a:r>
                      <a:endParaRPr lang="en-GB" sz="2000" dirty="0">
                        <a:effectLst/>
                        <a:latin typeface="+mn-lt"/>
                        <a:ea typeface="Times New Roman"/>
                        <a:cs typeface="Arial" panose="020B0604020202020204" pitchFamily="34" charset="0"/>
                      </a:endParaRPr>
                    </a:p>
                  </a:txBody>
                  <a:tcPr marL="68580" marR="68580" marT="0" marB="0"/>
                </a:tc>
                <a:tc vMerge="1">
                  <a:txBody>
                    <a:bodyPr/>
                    <a:lstStyle/>
                    <a:p>
                      <a:endParaRPr lang="en-GB"/>
                    </a:p>
                  </a:txBody>
                  <a:tcPr/>
                </a:tc>
                <a:extLst>
                  <a:ext uri="{0D108BD9-81ED-4DB2-BD59-A6C34878D82A}">
                    <a16:rowId xmlns:a16="http://schemas.microsoft.com/office/drawing/2014/main" val="773677468"/>
                  </a:ext>
                </a:extLst>
              </a:tr>
            </a:tbl>
          </a:graphicData>
        </a:graphic>
      </p:graphicFrame>
      <p:sp>
        <p:nvSpPr>
          <p:cNvPr id="5" name="TextBox 4"/>
          <p:cNvSpPr txBox="1"/>
          <p:nvPr/>
        </p:nvSpPr>
        <p:spPr>
          <a:xfrm>
            <a:off x="395536" y="3045950"/>
            <a:ext cx="8496944" cy="3847207"/>
          </a:xfrm>
          <a:prstGeom prst="rect">
            <a:avLst/>
          </a:prstGeom>
          <a:noFill/>
        </p:spPr>
        <p:txBody>
          <a:bodyPr wrap="square" rtlCol="0">
            <a:spAutoFit/>
          </a:bodyPr>
          <a:lstStyle/>
          <a:p>
            <a:r>
              <a:rPr lang="en-GB" sz="2400" i="1" dirty="0"/>
              <a:t>The itinerary for both days may be subject to changes when we arrive at </a:t>
            </a:r>
            <a:r>
              <a:rPr lang="en-GB" sz="2400" i="1" dirty="0" err="1"/>
              <a:t>Walesby</a:t>
            </a:r>
            <a:r>
              <a:rPr lang="en-GB" sz="2400" i="1" dirty="0"/>
              <a:t> Forest activity centre, dependent on either the weather or conditions of the site.</a:t>
            </a:r>
          </a:p>
          <a:p>
            <a:endParaRPr lang="en-GB" sz="2400" i="1" dirty="0"/>
          </a:p>
          <a:p>
            <a:r>
              <a:rPr lang="en-US" sz="2400" b="1" u="sng" dirty="0"/>
              <a:t>All activities</a:t>
            </a:r>
            <a:r>
              <a:rPr lang="en-US" sz="2400" b="1" dirty="0"/>
              <a:t> </a:t>
            </a:r>
            <a:r>
              <a:rPr lang="en-US" sz="2400" dirty="0"/>
              <a:t>will be run the staff at </a:t>
            </a:r>
            <a:r>
              <a:rPr lang="en-US" sz="2400" dirty="0" err="1"/>
              <a:t>Walesby</a:t>
            </a:r>
            <a:r>
              <a:rPr lang="en-US" sz="2400" dirty="0"/>
              <a:t> with support from school staff at all times.  </a:t>
            </a:r>
            <a:endParaRPr lang="en-GB" sz="2400" dirty="0"/>
          </a:p>
          <a:p>
            <a:r>
              <a:rPr lang="en-US" sz="2400" dirty="0"/>
              <a:t> </a:t>
            </a:r>
            <a:endParaRPr lang="en-GB" sz="2400" dirty="0"/>
          </a:p>
          <a:p>
            <a:r>
              <a:rPr lang="en-US" sz="2400" b="1" dirty="0"/>
              <a:t>School staff and qualified first aiders will be present during all activities, and at all times overnight for the duration of the trip.</a:t>
            </a:r>
            <a:endParaRPr lang="en-GB" sz="2400" b="1" dirty="0"/>
          </a:p>
          <a:p>
            <a:endParaRPr lang="en-GB" sz="2800" i="1" dirty="0"/>
          </a:p>
        </p:txBody>
      </p:sp>
    </p:spTree>
    <p:extLst>
      <p:ext uri="{BB962C8B-B14F-4D97-AF65-F5344CB8AC3E}">
        <p14:creationId xmlns:p14="http://schemas.microsoft.com/office/powerpoint/2010/main" val="11803238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5121"/>
            <a:ext cx="8229600" cy="1143000"/>
          </a:xfrm>
        </p:spPr>
        <p:txBody>
          <a:bodyPr/>
          <a:lstStyle/>
          <a:p>
            <a:r>
              <a:rPr lang="en-GB" b="1" dirty="0">
                <a:effectLst>
                  <a:outerShdw blurRad="38100" dist="38100" dir="2700000" algn="tl">
                    <a:srgbClr val="000000">
                      <a:alpha val="43137"/>
                    </a:srgbClr>
                  </a:outerShdw>
                </a:effectLst>
              </a:rPr>
              <a:t>Activities!</a:t>
            </a:r>
          </a:p>
        </p:txBody>
      </p:sp>
      <p:pic>
        <p:nvPicPr>
          <p:cNvPr id="3" name="Picture 2"/>
          <p:cNvPicPr>
            <a:picLocks noChangeAspect="1"/>
          </p:cNvPicPr>
          <p:nvPr/>
        </p:nvPicPr>
        <p:blipFill>
          <a:blip r:embed="rId2"/>
          <a:stretch>
            <a:fillRect/>
          </a:stretch>
        </p:blipFill>
        <p:spPr>
          <a:xfrm>
            <a:off x="606504" y="1196752"/>
            <a:ext cx="3397339" cy="2548004"/>
          </a:xfrm>
          <a:prstGeom prst="rect">
            <a:avLst/>
          </a:prstGeom>
        </p:spPr>
      </p:pic>
      <p:pic>
        <p:nvPicPr>
          <p:cNvPr id="4" name="Picture 3"/>
          <p:cNvPicPr>
            <a:picLocks noChangeAspect="1"/>
          </p:cNvPicPr>
          <p:nvPr/>
        </p:nvPicPr>
        <p:blipFill>
          <a:blip r:embed="rId3"/>
          <a:stretch>
            <a:fillRect/>
          </a:stretch>
        </p:blipFill>
        <p:spPr>
          <a:xfrm>
            <a:off x="4716016" y="1192549"/>
            <a:ext cx="3825403" cy="2548004"/>
          </a:xfrm>
          <a:prstGeom prst="rect">
            <a:avLst/>
          </a:prstGeom>
        </p:spPr>
      </p:pic>
      <p:pic>
        <p:nvPicPr>
          <p:cNvPr id="5" name="Picture 4"/>
          <p:cNvPicPr>
            <a:picLocks noChangeAspect="1"/>
          </p:cNvPicPr>
          <p:nvPr/>
        </p:nvPicPr>
        <p:blipFill>
          <a:blip r:embed="rId4"/>
          <a:stretch>
            <a:fillRect/>
          </a:stretch>
        </p:blipFill>
        <p:spPr>
          <a:xfrm>
            <a:off x="606504" y="4077072"/>
            <a:ext cx="3397339" cy="2551093"/>
          </a:xfrm>
          <a:prstGeom prst="rect">
            <a:avLst/>
          </a:prstGeom>
        </p:spPr>
      </p:pic>
      <p:pic>
        <p:nvPicPr>
          <p:cNvPr id="8" name="Picture 7">
            <a:extLst>
              <a:ext uri="{FF2B5EF4-FFF2-40B4-BE49-F238E27FC236}">
                <a16:creationId xmlns:a16="http://schemas.microsoft.com/office/drawing/2014/main" id="{00B9B77B-69E6-4C04-AD25-0EE1E8C5B78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98568" y="3961120"/>
            <a:ext cx="3838928" cy="2667045"/>
          </a:xfrm>
          <a:prstGeom prst="rect">
            <a:avLst/>
          </a:prstGeom>
        </p:spPr>
      </p:pic>
    </p:spTree>
    <p:extLst>
      <p:ext uri="{BB962C8B-B14F-4D97-AF65-F5344CB8AC3E}">
        <p14:creationId xmlns:p14="http://schemas.microsoft.com/office/powerpoint/2010/main" val="32174157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effectLst>
                  <a:outerShdw blurRad="38100" dist="38100" dir="2700000" algn="tl">
                    <a:srgbClr val="000000">
                      <a:alpha val="43137"/>
                    </a:srgbClr>
                  </a:outerShdw>
                </a:effectLst>
              </a:rPr>
              <a:t>Staffing</a:t>
            </a:r>
          </a:p>
        </p:txBody>
      </p:sp>
      <p:sp>
        <p:nvSpPr>
          <p:cNvPr id="3" name="Content Placeholder 2"/>
          <p:cNvSpPr>
            <a:spLocks noGrp="1"/>
          </p:cNvSpPr>
          <p:nvPr>
            <p:ph idx="1"/>
          </p:nvPr>
        </p:nvSpPr>
        <p:spPr>
          <a:xfrm>
            <a:off x="457200" y="1600200"/>
            <a:ext cx="8229600" cy="4853136"/>
          </a:xfrm>
        </p:spPr>
        <p:txBody>
          <a:bodyPr>
            <a:normAutofit fontScale="77500" lnSpcReduction="20000"/>
          </a:bodyPr>
          <a:lstStyle/>
          <a:p>
            <a:pPr marL="0" indent="0">
              <a:buNone/>
            </a:pPr>
            <a:r>
              <a:rPr lang="en-US" sz="4100" dirty="0"/>
              <a:t>The camp will be led by experienced members of the </a:t>
            </a:r>
            <a:r>
              <a:rPr lang="en-US" sz="4100" b="1" dirty="0" err="1"/>
              <a:t>Walesby</a:t>
            </a:r>
            <a:r>
              <a:rPr lang="en-US" sz="4100" b="1" dirty="0"/>
              <a:t> Forest outdoor activity team</a:t>
            </a:r>
            <a:r>
              <a:rPr lang="en-US" sz="4100" dirty="0"/>
              <a:t>, with a total of twenty of their staff members working on site at all times.</a:t>
            </a:r>
            <a:endParaRPr lang="en-GB" sz="4100" dirty="0"/>
          </a:p>
          <a:p>
            <a:pPr marL="0" indent="0">
              <a:buNone/>
            </a:pPr>
            <a:r>
              <a:rPr lang="en-US" sz="4100" dirty="0"/>
              <a:t> </a:t>
            </a:r>
            <a:endParaRPr lang="en-GB" sz="4100" dirty="0"/>
          </a:p>
          <a:p>
            <a:pPr marL="0" indent="0">
              <a:buNone/>
            </a:pPr>
            <a:r>
              <a:rPr lang="en-US" sz="4100" b="1" dirty="0"/>
              <a:t>Miss Keeton, Miss Scholten and </a:t>
            </a:r>
            <a:r>
              <a:rPr lang="en-US" sz="4100" b="1" dirty="0" err="1"/>
              <a:t>Mrs</a:t>
            </a:r>
            <a:r>
              <a:rPr lang="en-US" sz="4100" b="1" dirty="0"/>
              <a:t> Bell </a:t>
            </a:r>
            <a:r>
              <a:rPr lang="en-US" sz="4100" dirty="0"/>
              <a:t>will all be present for every stage of the camp</a:t>
            </a:r>
            <a:r>
              <a:rPr lang="en-GB" sz="4100" dirty="0"/>
              <a:t> and will be staying overnight. Other members of teaching staff – to be confirmed closer to the time – will also be helping to lead the camp. </a:t>
            </a:r>
          </a:p>
        </p:txBody>
      </p:sp>
    </p:spTree>
    <p:extLst>
      <p:ext uri="{BB962C8B-B14F-4D97-AF65-F5344CB8AC3E}">
        <p14:creationId xmlns:p14="http://schemas.microsoft.com/office/powerpoint/2010/main" val="10045187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effectLst>
                  <a:outerShdw blurRad="38100" dist="38100" dir="2700000" algn="tl">
                    <a:srgbClr val="000000">
                      <a:alpha val="43137"/>
                    </a:srgbClr>
                  </a:outerShdw>
                </a:effectLst>
              </a:rPr>
              <a:t>Food and Drinks</a:t>
            </a:r>
          </a:p>
        </p:txBody>
      </p:sp>
      <p:sp>
        <p:nvSpPr>
          <p:cNvPr id="3" name="Content Placeholder 2"/>
          <p:cNvSpPr>
            <a:spLocks noGrp="1"/>
          </p:cNvSpPr>
          <p:nvPr>
            <p:ph idx="1"/>
          </p:nvPr>
        </p:nvSpPr>
        <p:spPr>
          <a:xfrm>
            <a:off x="457200" y="1600200"/>
            <a:ext cx="8363272" cy="4925144"/>
          </a:xfrm>
        </p:spPr>
        <p:txBody>
          <a:bodyPr>
            <a:normAutofit fontScale="70000" lnSpcReduction="20000"/>
          </a:bodyPr>
          <a:lstStyle/>
          <a:p>
            <a:pPr marL="0" indent="0">
              <a:buNone/>
            </a:pPr>
            <a:r>
              <a:rPr lang="en-US" sz="4100" dirty="0"/>
              <a:t>A </a:t>
            </a:r>
            <a:r>
              <a:rPr lang="en-US" sz="4100" b="1" dirty="0"/>
              <a:t>hot dinner on Wednesday evening </a:t>
            </a:r>
            <a:r>
              <a:rPr lang="en-US" sz="4100" dirty="0"/>
              <a:t>will be provided on-site by </a:t>
            </a:r>
            <a:r>
              <a:rPr lang="en-US" sz="4100" dirty="0" err="1"/>
              <a:t>Walesby</a:t>
            </a:r>
            <a:r>
              <a:rPr lang="en-US" sz="4100" dirty="0"/>
              <a:t>, along with </a:t>
            </a:r>
            <a:r>
              <a:rPr lang="en-US" sz="4100" b="1" dirty="0"/>
              <a:t>breakfast and a packed lunch on Thursday</a:t>
            </a:r>
            <a:r>
              <a:rPr lang="en-US" sz="4100" dirty="0"/>
              <a:t>. </a:t>
            </a:r>
            <a:r>
              <a:rPr lang="en-US" sz="4100" b="1" u="sng" dirty="0"/>
              <a:t>The children will need to bring a full packed lunch for Wednesday lunch time</a:t>
            </a:r>
            <a:r>
              <a:rPr lang="en-US" sz="4100" b="1" dirty="0"/>
              <a:t> </a:t>
            </a:r>
            <a:r>
              <a:rPr lang="en-US" sz="4100" dirty="0"/>
              <a:t>and some snacks are advised for the afternoon.</a:t>
            </a:r>
          </a:p>
          <a:p>
            <a:pPr marL="0" indent="0">
              <a:buNone/>
            </a:pPr>
            <a:endParaRPr lang="en-GB" sz="4100" dirty="0"/>
          </a:p>
          <a:p>
            <a:pPr marL="0" indent="0">
              <a:buNone/>
            </a:pPr>
            <a:r>
              <a:rPr lang="en-US" sz="4100" dirty="0"/>
              <a:t>Cold water and juice will be readily available during the whole trip. </a:t>
            </a:r>
          </a:p>
          <a:p>
            <a:pPr marL="0" indent="0">
              <a:buNone/>
            </a:pPr>
            <a:endParaRPr lang="en-GB" sz="4100" dirty="0"/>
          </a:p>
          <a:p>
            <a:pPr marL="0" indent="0">
              <a:buNone/>
            </a:pPr>
            <a:r>
              <a:rPr lang="en-US" sz="4100" dirty="0"/>
              <a:t>We recommend all children bring a plastic bottle of water and keep it for water top-ups. The children will be able to carry this with them throughout the day.</a:t>
            </a:r>
            <a:endParaRPr lang="en-GB" sz="4100" dirty="0"/>
          </a:p>
          <a:p>
            <a:pPr marL="0" indent="0">
              <a:buNone/>
            </a:pPr>
            <a:endParaRPr lang="en-GB" dirty="0"/>
          </a:p>
        </p:txBody>
      </p:sp>
    </p:spTree>
    <p:extLst>
      <p:ext uri="{BB962C8B-B14F-4D97-AF65-F5344CB8AC3E}">
        <p14:creationId xmlns:p14="http://schemas.microsoft.com/office/powerpoint/2010/main" val="37647004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effectLst>
                  <a:outerShdw blurRad="38100" dist="38100" dir="2700000" algn="tl">
                    <a:srgbClr val="000000">
                      <a:alpha val="43137"/>
                    </a:srgbClr>
                  </a:outerShdw>
                </a:effectLst>
              </a:rPr>
              <a:t>Sleeping</a:t>
            </a:r>
          </a:p>
        </p:txBody>
      </p:sp>
      <p:sp>
        <p:nvSpPr>
          <p:cNvPr id="3" name="Content Placeholder 2"/>
          <p:cNvSpPr>
            <a:spLocks noGrp="1"/>
          </p:cNvSpPr>
          <p:nvPr>
            <p:ph idx="1"/>
          </p:nvPr>
        </p:nvSpPr>
        <p:spPr>
          <a:xfrm>
            <a:off x="457200" y="1600200"/>
            <a:ext cx="8229600" cy="4925144"/>
          </a:xfrm>
        </p:spPr>
        <p:txBody>
          <a:bodyPr>
            <a:normAutofit fontScale="85000" lnSpcReduction="20000"/>
          </a:bodyPr>
          <a:lstStyle/>
          <a:p>
            <a:pPr marL="0" indent="0">
              <a:buNone/>
            </a:pPr>
            <a:r>
              <a:rPr lang="en-US" dirty="0"/>
              <a:t>Children will be allocated by staff to </a:t>
            </a:r>
            <a:r>
              <a:rPr lang="en-US" b="1" dirty="0"/>
              <a:t>single gender </a:t>
            </a:r>
            <a:r>
              <a:rPr lang="en-US" dirty="0"/>
              <a:t>tents in groups of four.</a:t>
            </a:r>
            <a:r>
              <a:rPr lang="en-GB" dirty="0"/>
              <a:t> </a:t>
            </a:r>
            <a:r>
              <a:rPr lang="en-US" dirty="0"/>
              <a:t>All tents will be in very close proximity to one another, in a loose horseshoe shape.</a:t>
            </a:r>
            <a:endParaRPr lang="en-GB" dirty="0"/>
          </a:p>
          <a:p>
            <a:pPr marL="0" indent="0">
              <a:buNone/>
            </a:pPr>
            <a:r>
              <a:rPr lang="en-US" dirty="0"/>
              <a:t> </a:t>
            </a:r>
            <a:endParaRPr lang="en-GB" dirty="0"/>
          </a:p>
          <a:p>
            <a:pPr marL="0" indent="0">
              <a:buNone/>
            </a:pPr>
            <a:r>
              <a:rPr lang="en-US" dirty="0"/>
              <a:t>Staff tents will be made obvious to the children, and they will be located in the same location.</a:t>
            </a:r>
          </a:p>
          <a:p>
            <a:pPr marL="0" indent="0">
              <a:buNone/>
            </a:pPr>
            <a:r>
              <a:rPr lang="en-US" dirty="0"/>
              <a:t> </a:t>
            </a:r>
            <a:endParaRPr lang="en-GB" dirty="0"/>
          </a:p>
          <a:p>
            <a:pPr marL="0" indent="0">
              <a:buNone/>
            </a:pPr>
            <a:r>
              <a:rPr lang="en-US" dirty="0"/>
              <a:t>Children will </a:t>
            </a:r>
            <a:r>
              <a:rPr lang="en-US" b="1" u="sng" dirty="0"/>
              <a:t>need to bring their own roll mat, sleeping bag and pillow. </a:t>
            </a:r>
            <a:endParaRPr lang="en-GB" b="1" u="sng" dirty="0"/>
          </a:p>
          <a:p>
            <a:pPr marL="0" indent="0">
              <a:buNone/>
            </a:pPr>
            <a:r>
              <a:rPr lang="en-US" dirty="0"/>
              <a:t> </a:t>
            </a:r>
            <a:endParaRPr lang="en-GB" dirty="0"/>
          </a:p>
          <a:p>
            <a:pPr marL="0" indent="0">
              <a:buNone/>
            </a:pPr>
            <a:r>
              <a:rPr lang="en-US" i="1" dirty="0"/>
              <a:t>Children will need to tidy away their belongings and ensure their tent is cleaned before departure.</a:t>
            </a:r>
            <a:endParaRPr lang="en-GB" i="1" dirty="0"/>
          </a:p>
        </p:txBody>
      </p:sp>
    </p:spTree>
    <p:extLst>
      <p:ext uri="{BB962C8B-B14F-4D97-AF65-F5344CB8AC3E}">
        <p14:creationId xmlns:p14="http://schemas.microsoft.com/office/powerpoint/2010/main" val="1781029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202</TotalTime>
  <Words>986</Words>
  <Application>Microsoft Office PowerPoint</Application>
  <PresentationFormat>On-screen Show (4:3)</PresentationFormat>
  <Paragraphs>126</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Times New Roman</vt:lpstr>
      <vt:lpstr>Office Theme</vt:lpstr>
      <vt:lpstr>Year 4 - Residential (2020)</vt:lpstr>
      <vt:lpstr>General Information</vt:lpstr>
      <vt:lpstr>General Information</vt:lpstr>
      <vt:lpstr>PowerPoint Presentation</vt:lpstr>
      <vt:lpstr>PowerPoint Presentation</vt:lpstr>
      <vt:lpstr>Activities!</vt:lpstr>
      <vt:lpstr>Staffing</vt:lpstr>
      <vt:lpstr>Food and Drinks</vt:lpstr>
      <vt:lpstr>Sleeping</vt:lpstr>
      <vt:lpstr>Toilets</vt:lpstr>
      <vt:lpstr>Packing List</vt:lpstr>
      <vt:lpstr>Packing List - continued</vt:lpstr>
      <vt:lpstr>Packing List - continued</vt:lpstr>
      <vt:lpstr>Any Questions?</vt:lpstr>
      <vt:lpstr>What Next?</vt:lpstr>
      <vt:lpstr>What Next?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4 - Residential (2017)</dc:title>
  <dc:creator>Matthew Shadbolt</dc:creator>
  <cp:lastModifiedBy>Michelle Lockwood</cp:lastModifiedBy>
  <cp:revision>27</cp:revision>
  <dcterms:created xsi:type="dcterms:W3CDTF">2017-03-19T20:14:01Z</dcterms:created>
  <dcterms:modified xsi:type="dcterms:W3CDTF">2020-03-16T15:41:53Z</dcterms:modified>
</cp:coreProperties>
</file>