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8" d="100"/>
          <a:sy n="68" d="100"/>
        </p:scale>
        <p:origin x="10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a" userId="0a1d29dea38dd1aa" providerId="OrgId" clId="{9420E788-A85C-4749-BD68-849D7573BE3C}"/>
    <pc:docChg chg="modSld">
      <pc:chgData name="Lisa" userId="0a1d29dea38dd1aa" providerId="OrgId" clId="{9420E788-A85C-4749-BD68-849D7573BE3C}" dt="2020-03-17T10:05:31.989" v="61" actId="20577"/>
      <pc:docMkLst>
        <pc:docMk/>
      </pc:docMkLst>
      <pc:sldChg chg="modSp">
        <pc:chgData name="Lisa" userId="0a1d29dea38dd1aa" providerId="OrgId" clId="{9420E788-A85C-4749-BD68-849D7573BE3C}" dt="2020-03-17T10:05:31.989" v="61" actId="20577"/>
        <pc:sldMkLst>
          <pc:docMk/>
          <pc:sldMk cId="1854326262" sldId="261"/>
        </pc:sldMkLst>
        <pc:spChg chg="mod">
          <ac:chgData name="Lisa" userId="0a1d29dea38dd1aa" providerId="OrgId" clId="{9420E788-A85C-4749-BD68-849D7573BE3C}" dt="2020-03-17T10:05:31.989" v="61" actId="20577"/>
          <ac:spMkLst>
            <pc:docMk/>
            <pc:sldMk cId="1854326262" sldId="261"/>
            <ac:spMk id="3" creationId="{601DB4E3-98EE-43C1-B4CD-2B1CA356727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3/17/2020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heschoolrun.com/primary-national-curriculum-2014" TargetMode="External"/><Relationship Id="rId2" Type="http://schemas.openxmlformats.org/officeDocument/2006/relationships/hyperlink" Target="https://www.theschoolrun.com/maths/multiplication"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s://www.theschoolrun.com/sats/sats-year-6" TargetMode="External"/><Relationship Id="rId4" Type="http://schemas.openxmlformats.org/officeDocument/2006/relationships/hyperlink" Target="https://www.theschoolrun.com/year-4"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theschoolrun.com/what-are-number-fac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athsframe.co.uk/en/resources/resource/477/Multiplication-Tables-Check" TargetMode="External"/><Relationship Id="rId2" Type="http://schemas.openxmlformats.org/officeDocument/2006/relationships/hyperlink" Target="https://www.theschoolrun.com/maths/times-tables"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23FDD-722F-4886-B08F-18BDE8B0C141}"/>
              </a:ext>
            </a:extLst>
          </p:cNvPr>
          <p:cNvSpPr>
            <a:spLocks noGrp="1"/>
          </p:cNvSpPr>
          <p:nvPr>
            <p:ph type="ctrTitle"/>
          </p:nvPr>
        </p:nvSpPr>
        <p:spPr>
          <a:xfrm>
            <a:off x="684212" y="685799"/>
            <a:ext cx="11279188" cy="2971801"/>
          </a:xfrm>
        </p:spPr>
        <p:txBody>
          <a:bodyPr/>
          <a:lstStyle/>
          <a:p>
            <a:pPr algn="ctr"/>
            <a:r>
              <a:rPr lang="en-GB" dirty="0"/>
              <a:t>Year 4 Multiplication Check</a:t>
            </a:r>
          </a:p>
        </p:txBody>
      </p:sp>
      <p:sp>
        <p:nvSpPr>
          <p:cNvPr id="3" name="Subtitle 2">
            <a:extLst>
              <a:ext uri="{FF2B5EF4-FFF2-40B4-BE49-F238E27FC236}">
                <a16:creationId xmlns:a16="http://schemas.microsoft.com/office/drawing/2014/main" id="{D42CE0DE-1AD4-434E-98C2-75EA59CF2D7F}"/>
              </a:ext>
            </a:extLst>
          </p:cNvPr>
          <p:cNvSpPr>
            <a:spLocks noGrp="1"/>
          </p:cNvSpPr>
          <p:nvPr>
            <p:ph type="subTitle" idx="1"/>
          </p:nvPr>
        </p:nvSpPr>
        <p:spPr>
          <a:xfrm>
            <a:off x="3123406" y="3965787"/>
            <a:ext cx="6400800" cy="1947333"/>
          </a:xfrm>
        </p:spPr>
        <p:txBody>
          <a:bodyPr/>
          <a:lstStyle/>
          <a:p>
            <a:pPr algn="ctr"/>
            <a:r>
              <a:rPr lang="en-GB" dirty="0"/>
              <a:t>Guidance for parents and carers</a:t>
            </a:r>
          </a:p>
        </p:txBody>
      </p:sp>
      <p:pic>
        <p:nvPicPr>
          <p:cNvPr id="4" name="Picture 3">
            <a:extLst>
              <a:ext uri="{FF2B5EF4-FFF2-40B4-BE49-F238E27FC236}">
                <a16:creationId xmlns:a16="http://schemas.microsoft.com/office/drawing/2014/main" id="{87DD622D-6BBF-4D94-B7AD-403E09B7881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4627107" y="518644"/>
            <a:ext cx="3112299" cy="2007739"/>
          </a:xfrm>
          <a:prstGeom prst="rect">
            <a:avLst/>
          </a:prstGeom>
        </p:spPr>
      </p:pic>
    </p:spTree>
    <p:extLst>
      <p:ext uri="{BB962C8B-B14F-4D97-AF65-F5344CB8AC3E}">
        <p14:creationId xmlns:p14="http://schemas.microsoft.com/office/powerpoint/2010/main" val="736011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E48C-C032-426E-9D93-BFD4CDAD7017}"/>
              </a:ext>
            </a:extLst>
          </p:cNvPr>
          <p:cNvSpPr>
            <a:spLocks noGrp="1"/>
          </p:cNvSpPr>
          <p:nvPr>
            <p:ph type="title"/>
          </p:nvPr>
        </p:nvSpPr>
        <p:spPr>
          <a:xfrm>
            <a:off x="260006" y="226416"/>
            <a:ext cx="8534400" cy="1507067"/>
          </a:xfrm>
        </p:spPr>
        <p:txBody>
          <a:bodyPr/>
          <a:lstStyle/>
          <a:p>
            <a:r>
              <a:rPr lang="en-GB" dirty="0"/>
              <a:t>Multiplication check: the basics</a:t>
            </a:r>
          </a:p>
        </p:txBody>
      </p:sp>
      <p:sp>
        <p:nvSpPr>
          <p:cNvPr id="3" name="Content Placeholder 2">
            <a:extLst>
              <a:ext uri="{FF2B5EF4-FFF2-40B4-BE49-F238E27FC236}">
                <a16:creationId xmlns:a16="http://schemas.microsoft.com/office/drawing/2014/main" id="{601DB4E3-98EE-43C1-B4CD-2B1CA356727C}"/>
              </a:ext>
            </a:extLst>
          </p:cNvPr>
          <p:cNvSpPr>
            <a:spLocks noGrp="1"/>
          </p:cNvSpPr>
          <p:nvPr>
            <p:ph idx="1"/>
          </p:nvPr>
        </p:nvSpPr>
        <p:spPr>
          <a:xfrm>
            <a:off x="495675" y="1826355"/>
            <a:ext cx="10627953" cy="3615267"/>
          </a:xfrm>
        </p:spPr>
        <p:txBody>
          <a:bodyPr>
            <a:normAutofit lnSpcReduction="10000"/>
          </a:bodyPr>
          <a:lstStyle/>
          <a:p>
            <a:pPr marL="0" indent="0">
              <a:buNone/>
            </a:pPr>
            <a:endParaRPr lang="en-GB" sz="2400" dirty="0">
              <a:solidFill>
                <a:srgbClr val="FF0000"/>
              </a:solidFill>
            </a:endParaRPr>
          </a:p>
          <a:p>
            <a:pPr marL="0" indent="0">
              <a:buNone/>
            </a:pPr>
            <a:r>
              <a:rPr lang="en-GB" sz="2400" dirty="0"/>
              <a:t>Primary-school children are expected to know all their </a:t>
            </a:r>
            <a:r>
              <a:rPr lang="en-GB" sz="2400" dirty="0">
                <a:solidFill>
                  <a:srgbClr val="FFC000"/>
                </a:solidFill>
                <a:hlinkClick r:id="rId2">
                  <a:extLst>
                    <a:ext uri="{A12FA001-AC4F-418D-AE19-62706E023703}">
                      <ahyp:hlinkClr xmlns:ahyp="http://schemas.microsoft.com/office/drawing/2018/hyperlinkcolor" val="tx"/>
                    </a:ext>
                  </a:extLst>
                </a:hlinkClick>
              </a:rPr>
              <a:t>times tables</a:t>
            </a:r>
            <a:r>
              <a:rPr lang="en-GB" sz="2400" dirty="0">
                <a:solidFill>
                  <a:srgbClr val="FFC000"/>
                </a:solidFill>
              </a:rPr>
              <a:t> </a:t>
            </a:r>
            <a:r>
              <a:rPr lang="en-GB" sz="2400" dirty="0"/>
              <a:t>up to 12x12. Under the current </a:t>
            </a:r>
            <a:r>
              <a:rPr lang="en-GB" sz="2400" dirty="0">
                <a:solidFill>
                  <a:srgbClr val="FFC000"/>
                </a:solidFill>
                <a:hlinkClick r:id="rId3">
                  <a:extLst>
                    <a:ext uri="{A12FA001-AC4F-418D-AE19-62706E023703}">
                      <ahyp:hlinkClr xmlns:ahyp="http://schemas.microsoft.com/office/drawing/2018/hyperlinkcolor" val="tx"/>
                    </a:ext>
                  </a:extLst>
                </a:hlinkClick>
              </a:rPr>
              <a:t>National Curriculum</a:t>
            </a:r>
            <a:r>
              <a:rPr lang="en-GB" sz="2400" dirty="0"/>
              <a:t>, children are supposed to know their times tables by the end of </a:t>
            </a:r>
            <a:r>
              <a:rPr lang="en-GB" sz="2400" dirty="0">
                <a:solidFill>
                  <a:srgbClr val="FFC000"/>
                </a:solidFill>
                <a:hlinkClick r:id="rId4">
                  <a:extLst>
                    <a:ext uri="{A12FA001-AC4F-418D-AE19-62706E023703}">
                      <ahyp:hlinkClr xmlns:ahyp="http://schemas.microsoft.com/office/drawing/2018/hyperlinkcolor" val="tx"/>
                    </a:ext>
                  </a:extLst>
                </a:hlinkClick>
              </a:rPr>
              <a:t>Year 4</a:t>
            </a:r>
            <a:r>
              <a:rPr lang="en-GB" sz="2400" dirty="0">
                <a:solidFill>
                  <a:srgbClr val="FFC000"/>
                </a:solidFill>
              </a:rPr>
              <a:t>, </a:t>
            </a:r>
            <a:r>
              <a:rPr lang="en-GB" sz="2400" dirty="0"/>
              <a:t>but they are not formally tested on them other than through multiplication questions in the </a:t>
            </a:r>
            <a:r>
              <a:rPr lang="en-GB" sz="2400" dirty="0">
                <a:solidFill>
                  <a:srgbClr val="FFC000"/>
                </a:solidFill>
                <a:hlinkClick r:id="rId5">
                  <a:extLst>
                    <a:ext uri="{A12FA001-AC4F-418D-AE19-62706E023703}">
                      <ahyp:hlinkClr xmlns:ahyp="http://schemas.microsoft.com/office/drawing/2018/hyperlinkcolor" val="tx"/>
                    </a:ext>
                  </a:extLst>
                </a:hlinkClick>
              </a:rPr>
              <a:t>Year 6 maths SATs</a:t>
            </a:r>
            <a:r>
              <a:rPr lang="en-GB" sz="2400" dirty="0">
                <a:solidFill>
                  <a:srgbClr val="FFC000"/>
                </a:solidFill>
              </a:rPr>
              <a:t>.</a:t>
            </a:r>
          </a:p>
          <a:p>
            <a:pPr marL="0" indent="0">
              <a:buNone/>
            </a:pPr>
            <a:endParaRPr lang="en-GB" sz="2400" dirty="0">
              <a:solidFill>
                <a:srgbClr val="FFC000"/>
              </a:solidFill>
            </a:endParaRPr>
          </a:p>
          <a:p>
            <a:pPr marL="0" indent="0">
              <a:buNone/>
            </a:pPr>
            <a:r>
              <a:rPr lang="en-GB" sz="2400" dirty="0">
                <a:solidFill>
                  <a:srgbClr val="FFC000"/>
                </a:solidFill>
              </a:rPr>
              <a:t>There will a three-week window in June when the children will tested in school.</a:t>
            </a:r>
          </a:p>
          <a:p>
            <a:pPr marL="0" indent="0">
              <a:buNone/>
            </a:pPr>
            <a:endParaRPr lang="en-GB" sz="2400" dirty="0">
              <a:solidFill>
                <a:srgbClr val="FF0000"/>
              </a:solidFill>
            </a:endParaRPr>
          </a:p>
          <a:p>
            <a:endParaRPr lang="en-GB" dirty="0"/>
          </a:p>
        </p:txBody>
      </p:sp>
      <p:pic>
        <p:nvPicPr>
          <p:cNvPr id="4" name="Picture 3">
            <a:extLst>
              <a:ext uri="{FF2B5EF4-FFF2-40B4-BE49-F238E27FC236}">
                <a16:creationId xmlns:a16="http://schemas.microsoft.com/office/drawing/2014/main" id="{251BF786-3E5A-43D4-89C7-2F831029D2C3}"/>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9849558" y="326093"/>
            <a:ext cx="1999936" cy="1307711"/>
          </a:xfrm>
          <a:prstGeom prst="rect">
            <a:avLst/>
          </a:prstGeom>
        </p:spPr>
      </p:pic>
    </p:spTree>
    <p:extLst>
      <p:ext uri="{BB962C8B-B14F-4D97-AF65-F5344CB8AC3E}">
        <p14:creationId xmlns:p14="http://schemas.microsoft.com/office/powerpoint/2010/main" val="2518887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E48C-C032-426E-9D93-BFD4CDAD7017}"/>
              </a:ext>
            </a:extLst>
          </p:cNvPr>
          <p:cNvSpPr>
            <a:spLocks noGrp="1"/>
          </p:cNvSpPr>
          <p:nvPr>
            <p:ph type="title"/>
          </p:nvPr>
        </p:nvSpPr>
        <p:spPr>
          <a:xfrm>
            <a:off x="260006" y="226416"/>
            <a:ext cx="8534400" cy="1507067"/>
          </a:xfrm>
        </p:spPr>
        <p:txBody>
          <a:bodyPr/>
          <a:lstStyle/>
          <a:p>
            <a:r>
              <a:rPr lang="en-GB" dirty="0"/>
              <a:t>Why a new test?</a:t>
            </a:r>
          </a:p>
        </p:txBody>
      </p:sp>
      <p:sp>
        <p:nvSpPr>
          <p:cNvPr id="3" name="Content Placeholder 2">
            <a:extLst>
              <a:ext uri="{FF2B5EF4-FFF2-40B4-BE49-F238E27FC236}">
                <a16:creationId xmlns:a16="http://schemas.microsoft.com/office/drawing/2014/main" id="{601DB4E3-98EE-43C1-B4CD-2B1CA356727C}"/>
              </a:ext>
            </a:extLst>
          </p:cNvPr>
          <p:cNvSpPr>
            <a:spLocks noGrp="1"/>
          </p:cNvSpPr>
          <p:nvPr>
            <p:ph idx="1"/>
          </p:nvPr>
        </p:nvSpPr>
        <p:spPr>
          <a:xfrm>
            <a:off x="495675" y="1826355"/>
            <a:ext cx="10627953" cy="3615267"/>
          </a:xfrm>
        </p:spPr>
        <p:txBody>
          <a:bodyPr/>
          <a:lstStyle/>
          <a:p>
            <a:pPr marL="0" indent="0">
              <a:buNone/>
            </a:pPr>
            <a:r>
              <a:rPr lang="en-GB" sz="2400" dirty="0"/>
              <a:t>The DfE says that the new test is part of a new focus on mastering numeracy and equipping the children with the skills needed to be successful at secondary school and beyond.</a:t>
            </a:r>
          </a:p>
          <a:p>
            <a:pPr marL="0" indent="0">
              <a:buNone/>
            </a:pPr>
            <a:endParaRPr lang="en-GB" sz="2400" dirty="0">
              <a:solidFill>
                <a:srgbClr val="FF0000"/>
              </a:solidFill>
            </a:endParaRPr>
          </a:p>
          <a:p>
            <a:pPr marL="0" indent="0">
              <a:buNone/>
            </a:pPr>
            <a:r>
              <a:rPr lang="en-GB" sz="2400" dirty="0">
                <a:solidFill>
                  <a:srgbClr val="FFC000"/>
                </a:solidFill>
              </a:rPr>
              <a:t>The purpose of the Multiplication Tables Check (MTC) is to see if year 4 pupils are fluent and can recall multiplication knowledge accurately.</a:t>
            </a:r>
          </a:p>
          <a:p>
            <a:endParaRPr lang="en-GB" dirty="0"/>
          </a:p>
        </p:txBody>
      </p:sp>
      <p:pic>
        <p:nvPicPr>
          <p:cNvPr id="4" name="Picture 3">
            <a:extLst>
              <a:ext uri="{FF2B5EF4-FFF2-40B4-BE49-F238E27FC236}">
                <a16:creationId xmlns:a16="http://schemas.microsoft.com/office/drawing/2014/main" id="{251BF786-3E5A-43D4-89C7-2F831029D2C3}"/>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849558" y="326093"/>
            <a:ext cx="1999936" cy="1307711"/>
          </a:xfrm>
          <a:prstGeom prst="rect">
            <a:avLst/>
          </a:prstGeom>
        </p:spPr>
      </p:pic>
    </p:spTree>
    <p:extLst>
      <p:ext uri="{BB962C8B-B14F-4D97-AF65-F5344CB8AC3E}">
        <p14:creationId xmlns:p14="http://schemas.microsoft.com/office/powerpoint/2010/main" val="607970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E48C-C032-426E-9D93-BFD4CDAD7017}"/>
              </a:ext>
            </a:extLst>
          </p:cNvPr>
          <p:cNvSpPr>
            <a:spLocks noGrp="1"/>
          </p:cNvSpPr>
          <p:nvPr>
            <p:ph type="title"/>
          </p:nvPr>
        </p:nvSpPr>
        <p:spPr>
          <a:xfrm>
            <a:off x="260006" y="226416"/>
            <a:ext cx="8534400" cy="1507067"/>
          </a:xfrm>
        </p:spPr>
        <p:txBody>
          <a:bodyPr/>
          <a:lstStyle/>
          <a:p>
            <a:r>
              <a:rPr lang="en-GB" dirty="0"/>
              <a:t>How will children be tested?</a:t>
            </a:r>
          </a:p>
        </p:txBody>
      </p:sp>
      <p:sp>
        <p:nvSpPr>
          <p:cNvPr id="3" name="Content Placeholder 2">
            <a:extLst>
              <a:ext uri="{FF2B5EF4-FFF2-40B4-BE49-F238E27FC236}">
                <a16:creationId xmlns:a16="http://schemas.microsoft.com/office/drawing/2014/main" id="{601DB4E3-98EE-43C1-B4CD-2B1CA356727C}"/>
              </a:ext>
            </a:extLst>
          </p:cNvPr>
          <p:cNvSpPr>
            <a:spLocks noGrp="1"/>
          </p:cNvSpPr>
          <p:nvPr>
            <p:ph idx="1"/>
          </p:nvPr>
        </p:nvSpPr>
        <p:spPr>
          <a:xfrm>
            <a:off x="340227" y="1826355"/>
            <a:ext cx="11418957" cy="4565301"/>
          </a:xfrm>
        </p:spPr>
        <p:txBody>
          <a:bodyPr>
            <a:normAutofit fontScale="92500" lnSpcReduction="20000"/>
          </a:bodyPr>
          <a:lstStyle/>
          <a:p>
            <a:pPr marL="0" indent="0">
              <a:buNone/>
            </a:pPr>
            <a:r>
              <a:rPr lang="en-GB" dirty="0"/>
              <a:t>Children will be tested using an on-screen check (on a tablet) where they will have to answer multiplication questions. </a:t>
            </a:r>
          </a:p>
          <a:p>
            <a:pPr marL="0" indent="0">
              <a:buNone/>
            </a:pPr>
            <a:r>
              <a:rPr lang="en-GB" b="1" dirty="0">
                <a:solidFill>
                  <a:srgbClr val="FFC000"/>
                </a:solidFill>
              </a:rPr>
              <a:t>Questions will be selected from the 121 number facts that make up the multiplication tables from 2 to 12, with a particular focus on the 6, 7, 8, 9 and 12 times tables</a:t>
            </a:r>
            <a:r>
              <a:rPr lang="en-GB" dirty="0">
                <a:solidFill>
                  <a:srgbClr val="FFC000"/>
                </a:solidFill>
              </a:rPr>
              <a:t> </a:t>
            </a:r>
            <a:r>
              <a:rPr lang="en-GB" dirty="0"/>
              <a:t>as they are considered to be the most challenging. Each question will only appear once in any 25-question series, and children won't be asked to answer reversals of a question as part of the check (so if they've already answered 3 x 4 they won't be asked about 4 x 3).</a:t>
            </a:r>
          </a:p>
          <a:p>
            <a:pPr marL="0" indent="0">
              <a:buNone/>
            </a:pPr>
            <a:r>
              <a:rPr lang="en-GB" dirty="0"/>
              <a:t> It will be a timed test lasting no longer than around 5 minutes.</a:t>
            </a:r>
          </a:p>
          <a:p>
            <a:pPr marL="0" indent="0">
              <a:buNone/>
            </a:pPr>
            <a:r>
              <a:rPr lang="en-GB" dirty="0"/>
              <a:t>Children will have 6 seconds to answer each question answering a total of 25 questions. This time limit has been set by the DfE because it should allow enough time for the children to answer the question fluently.</a:t>
            </a:r>
          </a:p>
          <a:p>
            <a:pPr marL="0" indent="0">
              <a:buNone/>
            </a:pPr>
            <a:r>
              <a:rPr lang="en-GB" dirty="0"/>
              <a:t> There is a 3 second pause between each question.</a:t>
            </a:r>
          </a:p>
          <a:p>
            <a:pPr marL="0" indent="0">
              <a:buNone/>
            </a:pPr>
            <a:endParaRPr lang="en-GB" dirty="0"/>
          </a:p>
          <a:p>
            <a:pPr marL="0" indent="0">
              <a:buNone/>
            </a:pPr>
            <a:r>
              <a:rPr lang="en-GB" dirty="0"/>
              <a:t>Provision will be made with SEND children, if it is appropriate. </a:t>
            </a:r>
          </a:p>
          <a:p>
            <a:pPr marL="0" indent="0">
              <a:buNone/>
            </a:pPr>
            <a:endParaRPr lang="en-GB" dirty="0"/>
          </a:p>
        </p:txBody>
      </p:sp>
      <p:pic>
        <p:nvPicPr>
          <p:cNvPr id="4" name="Picture 3">
            <a:extLst>
              <a:ext uri="{FF2B5EF4-FFF2-40B4-BE49-F238E27FC236}">
                <a16:creationId xmlns:a16="http://schemas.microsoft.com/office/drawing/2014/main" id="{251BF786-3E5A-43D4-89C7-2F831029D2C3}"/>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849558" y="326093"/>
            <a:ext cx="1999936" cy="1307711"/>
          </a:xfrm>
          <a:prstGeom prst="rect">
            <a:avLst/>
          </a:prstGeom>
        </p:spPr>
      </p:pic>
    </p:spTree>
    <p:extLst>
      <p:ext uri="{BB962C8B-B14F-4D97-AF65-F5344CB8AC3E}">
        <p14:creationId xmlns:p14="http://schemas.microsoft.com/office/powerpoint/2010/main" val="3007785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E48C-C032-426E-9D93-BFD4CDAD7017}"/>
              </a:ext>
            </a:extLst>
          </p:cNvPr>
          <p:cNvSpPr>
            <a:spLocks noGrp="1"/>
          </p:cNvSpPr>
          <p:nvPr>
            <p:ph type="title"/>
          </p:nvPr>
        </p:nvSpPr>
        <p:spPr>
          <a:xfrm>
            <a:off x="260006" y="226416"/>
            <a:ext cx="8534400" cy="1507067"/>
          </a:xfrm>
        </p:spPr>
        <p:txBody>
          <a:bodyPr/>
          <a:lstStyle/>
          <a:p>
            <a:r>
              <a:rPr lang="en-GB" dirty="0"/>
              <a:t>How will the </a:t>
            </a:r>
            <a:r>
              <a:rPr lang="en-GB" dirty="0" err="1"/>
              <a:t>mtc</a:t>
            </a:r>
            <a:r>
              <a:rPr lang="en-GB" dirty="0"/>
              <a:t> results be reported?</a:t>
            </a:r>
          </a:p>
        </p:txBody>
      </p:sp>
      <p:sp>
        <p:nvSpPr>
          <p:cNvPr id="3" name="Content Placeholder 2">
            <a:extLst>
              <a:ext uri="{FF2B5EF4-FFF2-40B4-BE49-F238E27FC236}">
                <a16:creationId xmlns:a16="http://schemas.microsoft.com/office/drawing/2014/main" id="{601DB4E3-98EE-43C1-B4CD-2B1CA356727C}"/>
              </a:ext>
            </a:extLst>
          </p:cNvPr>
          <p:cNvSpPr>
            <a:spLocks noGrp="1"/>
          </p:cNvSpPr>
          <p:nvPr>
            <p:ph idx="1"/>
          </p:nvPr>
        </p:nvSpPr>
        <p:spPr>
          <a:xfrm>
            <a:off x="340227" y="1826355"/>
            <a:ext cx="11418957" cy="4071525"/>
          </a:xfrm>
        </p:spPr>
        <p:txBody>
          <a:bodyPr>
            <a:normAutofit/>
          </a:bodyPr>
          <a:lstStyle/>
          <a:p>
            <a:pPr marL="0" indent="0">
              <a:buNone/>
            </a:pPr>
            <a:r>
              <a:rPr lang="en-GB" b="1" dirty="0"/>
              <a:t>There will be no "pass mark" (expected standard threshold) and no child will "fail" the test. </a:t>
            </a:r>
            <a:r>
              <a:rPr lang="en-GB" dirty="0">
                <a:hlinkClick r:id="rId2"/>
              </a:rPr>
              <a:t>Multiplication facts</a:t>
            </a:r>
            <a:r>
              <a:rPr lang="en-GB" dirty="0"/>
              <a:t> will be the only things tested (there will be no testing of children's knowledge of division facts or problem-solving in the check).</a:t>
            </a:r>
          </a:p>
          <a:p>
            <a:pPr marL="0" indent="0">
              <a:buNone/>
            </a:pPr>
            <a:endParaRPr lang="en-GB" dirty="0"/>
          </a:p>
          <a:p>
            <a:pPr marL="0" indent="0">
              <a:buNone/>
            </a:pPr>
            <a:endParaRPr lang="en-GB" dirty="0"/>
          </a:p>
          <a:p>
            <a:pPr marL="0" indent="0">
              <a:buNone/>
            </a:pPr>
            <a:r>
              <a:rPr lang="en-GB" dirty="0"/>
              <a:t>Schools will be able to view their results once all participating pupils have taken the check. Schools will then share your child’s score with you, as they would with all national curriculum assessments. </a:t>
            </a:r>
          </a:p>
        </p:txBody>
      </p:sp>
      <p:pic>
        <p:nvPicPr>
          <p:cNvPr id="4" name="Picture 3">
            <a:extLst>
              <a:ext uri="{FF2B5EF4-FFF2-40B4-BE49-F238E27FC236}">
                <a16:creationId xmlns:a16="http://schemas.microsoft.com/office/drawing/2014/main" id="{251BF786-3E5A-43D4-89C7-2F831029D2C3}"/>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9849558" y="326093"/>
            <a:ext cx="1999936" cy="1307711"/>
          </a:xfrm>
          <a:prstGeom prst="rect">
            <a:avLst/>
          </a:prstGeom>
        </p:spPr>
      </p:pic>
    </p:spTree>
    <p:extLst>
      <p:ext uri="{BB962C8B-B14F-4D97-AF65-F5344CB8AC3E}">
        <p14:creationId xmlns:p14="http://schemas.microsoft.com/office/powerpoint/2010/main" val="1828617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E48C-C032-426E-9D93-BFD4CDAD7017}"/>
              </a:ext>
            </a:extLst>
          </p:cNvPr>
          <p:cNvSpPr>
            <a:spLocks noGrp="1"/>
          </p:cNvSpPr>
          <p:nvPr>
            <p:ph type="title"/>
          </p:nvPr>
        </p:nvSpPr>
        <p:spPr>
          <a:xfrm>
            <a:off x="260006" y="226416"/>
            <a:ext cx="8534400" cy="1507067"/>
          </a:xfrm>
        </p:spPr>
        <p:txBody>
          <a:bodyPr/>
          <a:lstStyle/>
          <a:p>
            <a:r>
              <a:rPr lang="en-GB" dirty="0"/>
              <a:t>How can you help your child practise their times tables?</a:t>
            </a:r>
          </a:p>
        </p:txBody>
      </p:sp>
      <p:sp>
        <p:nvSpPr>
          <p:cNvPr id="3" name="Content Placeholder 2">
            <a:extLst>
              <a:ext uri="{FF2B5EF4-FFF2-40B4-BE49-F238E27FC236}">
                <a16:creationId xmlns:a16="http://schemas.microsoft.com/office/drawing/2014/main" id="{601DB4E3-98EE-43C1-B4CD-2B1CA356727C}"/>
              </a:ext>
            </a:extLst>
          </p:cNvPr>
          <p:cNvSpPr>
            <a:spLocks noGrp="1"/>
          </p:cNvSpPr>
          <p:nvPr>
            <p:ph idx="1"/>
          </p:nvPr>
        </p:nvSpPr>
        <p:spPr>
          <a:xfrm>
            <a:off x="340227" y="1826355"/>
            <a:ext cx="11418957" cy="4805229"/>
          </a:xfrm>
        </p:spPr>
        <p:txBody>
          <a:bodyPr>
            <a:normAutofit fontScale="92500"/>
          </a:bodyPr>
          <a:lstStyle/>
          <a:p>
            <a:pPr marL="0" indent="0">
              <a:buNone/>
            </a:pPr>
            <a:r>
              <a:rPr lang="en-GB" dirty="0"/>
              <a:t>Some of the techniques you can use include:</a:t>
            </a:r>
          </a:p>
          <a:p>
            <a:r>
              <a:rPr lang="en-GB" dirty="0"/>
              <a:t>Practising times tables by rote: 1x6 =6, 2x6 =12, 3x6=18 etc. A multiplication square will be sent home with </a:t>
            </a:r>
            <a:r>
              <a:rPr lang="en-GB"/>
              <a:t>your child.</a:t>
            </a:r>
            <a:endParaRPr lang="en-GB" dirty="0"/>
          </a:p>
          <a:p>
            <a:r>
              <a:rPr lang="en-GB" dirty="0"/>
              <a:t>Asking your child multiplication questions out of order – such as ‘What’s 11x12? What’s 5x6?’</a:t>
            </a:r>
          </a:p>
          <a:p>
            <a:r>
              <a:rPr lang="en-GB" dirty="0"/>
              <a:t>Playing game such as multiplication bingo and giving your child 6 seconds to work out the answers.</a:t>
            </a:r>
          </a:p>
          <a:p>
            <a:r>
              <a:rPr lang="en-GB" dirty="0"/>
              <a:t>Access this website which provides top tips on remembering each times tables plus worksheets so that your child can practise: </a:t>
            </a:r>
            <a:r>
              <a:rPr lang="en-GB" dirty="0">
                <a:hlinkClick r:id="rId2"/>
              </a:rPr>
              <a:t>https://www.theschoolrun.com/maths/times-tables</a:t>
            </a:r>
            <a:endParaRPr lang="en-GB" dirty="0"/>
          </a:p>
          <a:p>
            <a:r>
              <a:rPr lang="en-GB" dirty="0"/>
              <a:t>Using apps and games like Times Tables Rock Stars to build speed. All children will have their log-in details in their reading diary.</a:t>
            </a:r>
          </a:p>
          <a:p>
            <a:r>
              <a:rPr lang="en-GB" dirty="0"/>
              <a:t>Regularly completing an example of the MTC on Maths Frame which is similar in layout to the actual test: </a:t>
            </a:r>
            <a:r>
              <a:rPr lang="en-GB" dirty="0">
                <a:hlinkClick r:id="rId3"/>
              </a:rPr>
              <a:t>https://mathsframe.co.uk/en/resources/resource/477/Multiplication-Tables-Check</a:t>
            </a:r>
            <a:endParaRPr lang="en-GB" dirty="0"/>
          </a:p>
          <a:p>
            <a:endParaRPr lang="en-GB" dirty="0"/>
          </a:p>
        </p:txBody>
      </p:sp>
      <p:pic>
        <p:nvPicPr>
          <p:cNvPr id="4" name="Picture 3">
            <a:extLst>
              <a:ext uri="{FF2B5EF4-FFF2-40B4-BE49-F238E27FC236}">
                <a16:creationId xmlns:a16="http://schemas.microsoft.com/office/drawing/2014/main" id="{251BF786-3E5A-43D4-89C7-2F831029D2C3}"/>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9849558" y="326093"/>
            <a:ext cx="1999936" cy="1307711"/>
          </a:xfrm>
          <a:prstGeom prst="rect">
            <a:avLst/>
          </a:prstGeom>
        </p:spPr>
      </p:pic>
    </p:spTree>
    <p:extLst>
      <p:ext uri="{BB962C8B-B14F-4D97-AF65-F5344CB8AC3E}">
        <p14:creationId xmlns:p14="http://schemas.microsoft.com/office/powerpoint/2010/main" val="1854326262"/>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6F14FA4A5DE544EBADD64AAD0D6F926" ma:contentTypeVersion="12" ma:contentTypeDescription="Create a new document." ma:contentTypeScope="" ma:versionID="c46cff1a8b1bf38e30d2c1012d4cb56c">
  <xsd:schema xmlns:xsd="http://www.w3.org/2001/XMLSchema" xmlns:xs="http://www.w3.org/2001/XMLSchema" xmlns:p="http://schemas.microsoft.com/office/2006/metadata/properties" xmlns:ns3="3692c592-bb9d-41ef-98bc-e5aad7e7129b" xmlns:ns4="480b6d38-5644-410c-9bd6-06873324c23a" targetNamespace="http://schemas.microsoft.com/office/2006/metadata/properties" ma:root="true" ma:fieldsID="8a3ae50a7251d203981d0ffc1e17d28b" ns3:_="" ns4:_="">
    <xsd:import namespace="3692c592-bb9d-41ef-98bc-e5aad7e7129b"/>
    <xsd:import namespace="480b6d38-5644-410c-9bd6-06873324c23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92c592-bb9d-41ef-98bc-e5aad7e712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80b6d38-5644-410c-9bd6-06873324c23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269C6B-39F8-4121-A104-37A708C158AC}">
  <ds:schemaRefs>
    <ds:schemaRef ds:uri="http://schemas.microsoft.com/office/2006/metadata/properties"/>
    <ds:schemaRef ds:uri="http://purl.org/dc/dcmitype/"/>
    <ds:schemaRef ds:uri="http://purl.org/dc/elements/1.1/"/>
    <ds:schemaRef ds:uri="http://schemas.microsoft.com/office/infopath/2007/PartnerControls"/>
    <ds:schemaRef ds:uri="http://www.w3.org/XML/1998/namespace"/>
    <ds:schemaRef ds:uri="http://schemas.openxmlformats.org/package/2006/metadata/core-properties"/>
    <ds:schemaRef ds:uri="http://schemas.microsoft.com/office/2006/documentManagement/types"/>
    <ds:schemaRef ds:uri="480b6d38-5644-410c-9bd6-06873324c23a"/>
    <ds:schemaRef ds:uri="3692c592-bb9d-41ef-98bc-e5aad7e7129b"/>
    <ds:schemaRef ds:uri="http://purl.org/dc/terms/"/>
  </ds:schemaRefs>
</ds:datastoreItem>
</file>

<file path=customXml/itemProps2.xml><?xml version="1.0" encoding="utf-8"?>
<ds:datastoreItem xmlns:ds="http://schemas.openxmlformats.org/officeDocument/2006/customXml" ds:itemID="{EFC308DE-DAF6-4501-8BDB-E3E0AE4798BA}">
  <ds:schemaRefs>
    <ds:schemaRef ds:uri="http://schemas.microsoft.com/sharepoint/v3/contenttype/forms"/>
  </ds:schemaRefs>
</ds:datastoreItem>
</file>

<file path=customXml/itemProps3.xml><?xml version="1.0" encoding="utf-8"?>
<ds:datastoreItem xmlns:ds="http://schemas.openxmlformats.org/officeDocument/2006/customXml" ds:itemID="{1F9C751C-34EF-4FAD-9C29-FBA6430C2F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92c592-bb9d-41ef-98bc-e5aad7e7129b"/>
    <ds:schemaRef ds:uri="480b6d38-5644-410c-9bd6-06873324c2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Slice</Template>
  <TotalTime>36</TotalTime>
  <Words>437</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Century Gothic</vt:lpstr>
      <vt:lpstr>Wingdings 3</vt:lpstr>
      <vt:lpstr>Slice</vt:lpstr>
      <vt:lpstr>Year 4 Multiplication Check</vt:lpstr>
      <vt:lpstr>Multiplication check: the basics</vt:lpstr>
      <vt:lpstr>Why a new test?</vt:lpstr>
      <vt:lpstr>How will children be tested?</vt:lpstr>
      <vt:lpstr>How will the mtc results be reported?</vt:lpstr>
      <vt:lpstr>How can you help your child practise their times tables?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4 Multiplication Check</dc:title>
  <dc:creator>Lisa Griffiths</dc:creator>
  <cp:lastModifiedBy>Michelle Lockwood</cp:lastModifiedBy>
  <cp:revision>6</cp:revision>
  <dcterms:created xsi:type="dcterms:W3CDTF">2020-03-17T09:28:46Z</dcterms:created>
  <dcterms:modified xsi:type="dcterms:W3CDTF">2020-03-17T14:23:50Z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0x01010056F14FA4A5DE544EBADD64AAD0D6F926</vt:lpwstr>
  </property>
</Properties>
</file>